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3"/>
  </p:notesMasterIdLst>
  <p:sldIdLst>
    <p:sldId id="256" r:id="rId2"/>
    <p:sldId id="266" r:id="rId3"/>
    <p:sldId id="265" r:id="rId4"/>
    <p:sldId id="257" r:id="rId5"/>
    <p:sldId id="281" r:id="rId6"/>
    <p:sldId id="258" r:id="rId7"/>
    <p:sldId id="259" r:id="rId8"/>
    <p:sldId id="260" r:id="rId9"/>
    <p:sldId id="261" r:id="rId10"/>
    <p:sldId id="282" r:id="rId11"/>
    <p:sldId id="263" r:id="rId12"/>
    <p:sldId id="264" r:id="rId13"/>
    <p:sldId id="267" r:id="rId14"/>
    <p:sldId id="268" r:id="rId15"/>
    <p:sldId id="269" r:id="rId16"/>
    <p:sldId id="270" r:id="rId17"/>
    <p:sldId id="271" r:id="rId18"/>
    <p:sldId id="272" r:id="rId19"/>
    <p:sldId id="273" r:id="rId20"/>
    <p:sldId id="284" r:id="rId21"/>
    <p:sldId id="286" r:id="rId22"/>
    <p:sldId id="287" r:id="rId23"/>
    <p:sldId id="285" r:id="rId24"/>
    <p:sldId id="274" r:id="rId25"/>
    <p:sldId id="275" r:id="rId26"/>
    <p:sldId id="278" r:id="rId27"/>
    <p:sldId id="283" r:id="rId28"/>
    <p:sldId id="276" r:id="rId29"/>
    <p:sldId id="277" r:id="rId30"/>
    <p:sldId id="279" r:id="rId31"/>
    <p:sldId id="280" r:id="rId32"/>
  </p:sldIdLst>
  <p:sldSz cx="9144000" cy="6858000" type="screen4x3"/>
  <p:notesSz cx="6858000" cy="9144000"/>
  <p:defaultTextStyle>
    <a:defPPr>
      <a:defRPr lang="is-I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546" y="-90"/>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s-I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E5F6DBD-BAE2-453C-82B2-BAD6524692A1}" type="datetimeFigureOut">
              <a:rPr lang="is-IS" smtClean="0"/>
              <a:pPr/>
              <a:t>5.3.2011</a:t>
            </a:fld>
            <a:endParaRPr lang="is-I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s-I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s-I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s-I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E9BCFC1-20BB-430F-AAC5-036398075532}" type="slidenum">
              <a:rPr lang="is-IS" smtClean="0"/>
              <a:pPr/>
              <a:t>‹#›</a:t>
            </a:fld>
            <a:endParaRPr lang="is-I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s-IS" dirty="0"/>
          </a:p>
        </p:txBody>
      </p:sp>
      <p:sp>
        <p:nvSpPr>
          <p:cNvPr id="4" name="Slide Number Placeholder 3"/>
          <p:cNvSpPr>
            <a:spLocks noGrp="1"/>
          </p:cNvSpPr>
          <p:nvPr>
            <p:ph type="sldNum" sz="quarter" idx="10"/>
          </p:nvPr>
        </p:nvSpPr>
        <p:spPr/>
        <p:txBody>
          <a:bodyPr/>
          <a:lstStyle/>
          <a:p>
            <a:fld id="{FE9BCFC1-20BB-430F-AAC5-036398075532}" type="slidenum">
              <a:rPr lang="is-IS" smtClean="0"/>
              <a:pPr/>
              <a:t>4</a:t>
            </a:fld>
            <a:endParaRPr lang="is-I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s-IS" dirty="0"/>
          </a:p>
        </p:txBody>
      </p:sp>
      <p:sp>
        <p:nvSpPr>
          <p:cNvPr id="4" name="Slide Number Placeholder 3"/>
          <p:cNvSpPr>
            <a:spLocks noGrp="1"/>
          </p:cNvSpPr>
          <p:nvPr>
            <p:ph type="sldNum" sz="quarter" idx="10"/>
          </p:nvPr>
        </p:nvSpPr>
        <p:spPr/>
        <p:txBody>
          <a:bodyPr/>
          <a:lstStyle/>
          <a:p>
            <a:fld id="{FE9BCFC1-20BB-430F-AAC5-036398075532}" type="slidenum">
              <a:rPr lang="is-IS" smtClean="0"/>
              <a:pPr/>
              <a:t>15</a:t>
            </a:fld>
            <a:endParaRPr lang="is-I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s-IS" dirty="0"/>
          </a:p>
        </p:txBody>
      </p:sp>
      <p:sp>
        <p:nvSpPr>
          <p:cNvPr id="4" name="Slide Number Placeholder 3"/>
          <p:cNvSpPr>
            <a:spLocks noGrp="1"/>
          </p:cNvSpPr>
          <p:nvPr>
            <p:ph type="sldNum" sz="quarter" idx="10"/>
          </p:nvPr>
        </p:nvSpPr>
        <p:spPr/>
        <p:txBody>
          <a:bodyPr/>
          <a:lstStyle/>
          <a:p>
            <a:fld id="{FE9BCFC1-20BB-430F-AAC5-036398075532}" type="slidenum">
              <a:rPr lang="is-IS" smtClean="0"/>
              <a:pPr/>
              <a:t>16</a:t>
            </a:fld>
            <a:endParaRPr lang="is-I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s-IS" dirty="0"/>
          </a:p>
        </p:txBody>
      </p:sp>
      <p:sp>
        <p:nvSpPr>
          <p:cNvPr id="4" name="Slide Number Placeholder 3"/>
          <p:cNvSpPr>
            <a:spLocks noGrp="1"/>
          </p:cNvSpPr>
          <p:nvPr>
            <p:ph type="sldNum" sz="quarter" idx="10"/>
          </p:nvPr>
        </p:nvSpPr>
        <p:spPr/>
        <p:txBody>
          <a:bodyPr/>
          <a:lstStyle/>
          <a:p>
            <a:fld id="{FE9BCFC1-20BB-430F-AAC5-036398075532}" type="slidenum">
              <a:rPr lang="is-IS" smtClean="0"/>
              <a:pPr/>
              <a:t>17</a:t>
            </a:fld>
            <a:endParaRPr lang="is-I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s-IS" dirty="0"/>
          </a:p>
        </p:txBody>
      </p:sp>
      <p:sp>
        <p:nvSpPr>
          <p:cNvPr id="4" name="Slide Number Placeholder 3"/>
          <p:cNvSpPr>
            <a:spLocks noGrp="1"/>
          </p:cNvSpPr>
          <p:nvPr>
            <p:ph type="sldNum" sz="quarter" idx="10"/>
          </p:nvPr>
        </p:nvSpPr>
        <p:spPr/>
        <p:txBody>
          <a:bodyPr/>
          <a:lstStyle/>
          <a:p>
            <a:fld id="{FE9BCFC1-20BB-430F-AAC5-036398075532}" type="slidenum">
              <a:rPr lang="is-IS" smtClean="0"/>
              <a:pPr/>
              <a:t>18</a:t>
            </a:fld>
            <a:endParaRPr lang="is-I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s-IS" dirty="0"/>
          </a:p>
        </p:txBody>
      </p:sp>
      <p:sp>
        <p:nvSpPr>
          <p:cNvPr id="4" name="Slide Number Placeholder 3"/>
          <p:cNvSpPr>
            <a:spLocks noGrp="1"/>
          </p:cNvSpPr>
          <p:nvPr>
            <p:ph type="sldNum" sz="quarter" idx="10"/>
          </p:nvPr>
        </p:nvSpPr>
        <p:spPr/>
        <p:txBody>
          <a:bodyPr/>
          <a:lstStyle/>
          <a:p>
            <a:fld id="{FE9BCFC1-20BB-430F-AAC5-036398075532}" type="slidenum">
              <a:rPr lang="is-IS" smtClean="0"/>
              <a:pPr/>
              <a:t>19</a:t>
            </a:fld>
            <a:endParaRPr lang="is-I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s-IS" dirty="0"/>
          </a:p>
        </p:txBody>
      </p:sp>
      <p:sp>
        <p:nvSpPr>
          <p:cNvPr id="4" name="Slide Number Placeholder 3"/>
          <p:cNvSpPr>
            <a:spLocks noGrp="1"/>
          </p:cNvSpPr>
          <p:nvPr>
            <p:ph type="sldNum" sz="quarter" idx="10"/>
          </p:nvPr>
        </p:nvSpPr>
        <p:spPr/>
        <p:txBody>
          <a:bodyPr/>
          <a:lstStyle/>
          <a:p>
            <a:fld id="{FE9BCFC1-20BB-430F-AAC5-036398075532}" type="slidenum">
              <a:rPr lang="is-IS" smtClean="0"/>
              <a:pPr/>
              <a:t>20</a:t>
            </a:fld>
            <a:endParaRPr lang="is-I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s-IS" dirty="0"/>
          </a:p>
        </p:txBody>
      </p:sp>
      <p:sp>
        <p:nvSpPr>
          <p:cNvPr id="4" name="Slide Number Placeholder 3"/>
          <p:cNvSpPr>
            <a:spLocks noGrp="1"/>
          </p:cNvSpPr>
          <p:nvPr>
            <p:ph type="sldNum" sz="quarter" idx="10"/>
          </p:nvPr>
        </p:nvSpPr>
        <p:spPr/>
        <p:txBody>
          <a:bodyPr/>
          <a:lstStyle/>
          <a:p>
            <a:fld id="{FE9BCFC1-20BB-430F-AAC5-036398075532}" type="slidenum">
              <a:rPr lang="is-IS" smtClean="0"/>
              <a:pPr/>
              <a:t>21</a:t>
            </a:fld>
            <a:endParaRPr lang="is-I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s-IS" dirty="0"/>
          </a:p>
        </p:txBody>
      </p:sp>
      <p:sp>
        <p:nvSpPr>
          <p:cNvPr id="4" name="Slide Number Placeholder 3"/>
          <p:cNvSpPr>
            <a:spLocks noGrp="1"/>
          </p:cNvSpPr>
          <p:nvPr>
            <p:ph type="sldNum" sz="quarter" idx="10"/>
          </p:nvPr>
        </p:nvSpPr>
        <p:spPr/>
        <p:txBody>
          <a:bodyPr/>
          <a:lstStyle/>
          <a:p>
            <a:fld id="{FE9BCFC1-20BB-430F-AAC5-036398075532}" type="slidenum">
              <a:rPr lang="is-IS" smtClean="0"/>
              <a:pPr/>
              <a:t>22</a:t>
            </a:fld>
            <a:endParaRPr lang="is-I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s-IS" dirty="0"/>
          </a:p>
        </p:txBody>
      </p:sp>
      <p:sp>
        <p:nvSpPr>
          <p:cNvPr id="4" name="Slide Number Placeholder 3"/>
          <p:cNvSpPr>
            <a:spLocks noGrp="1"/>
          </p:cNvSpPr>
          <p:nvPr>
            <p:ph type="sldNum" sz="quarter" idx="10"/>
          </p:nvPr>
        </p:nvSpPr>
        <p:spPr/>
        <p:txBody>
          <a:bodyPr/>
          <a:lstStyle/>
          <a:p>
            <a:fld id="{FE9BCFC1-20BB-430F-AAC5-036398075532}" type="slidenum">
              <a:rPr lang="is-IS" smtClean="0"/>
              <a:pPr/>
              <a:t>23</a:t>
            </a:fld>
            <a:endParaRPr lang="is-I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s-IS" dirty="0"/>
          </a:p>
        </p:txBody>
      </p:sp>
      <p:sp>
        <p:nvSpPr>
          <p:cNvPr id="4" name="Slide Number Placeholder 3"/>
          <p:cNvSpPr>
            <a:spLocks noGrp="1"/>
          </p:cNvSpPr>
          <p:nvPr>
            <p:ph type="sldNum" sz="quarter" idx="10"/>
          </p:nvPr>
        </p:nvSpPr>
        <p:spPr/>
        <p:txBody>
          <a:bodyPr/>
          <a:lstStyle/>
          <a:p>
            <a:fld id="{FE9BCFC1-20BB-430F-AAC5-036398075532}" type="slidenum">
              <a:rPr lang="is-IS" smtClean="0"/>
              <a:pPr/>
              <a:t>24</a:t>
            </a:fld>
            <a:endParaRPr lang="is-I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s-IS" dirty="0"/>
          </a:p>
        </p:txBody>
      </p:sp>
      <p:sp>
        <p:nvSpPr>
          <p:cNvPr id="4" name="Slide Number Placeholder 3"/>
          <p:cNvSpPr>
            <a:spLocks noGrp="1"/>
          </p:cNvSpPr>
          <p:nvPr>
            <p:ph type="sldNum" sz="quarter" idx="10"/>
          </p:nvPr>
        </p:nvSpPr>
        <p:spPr/>
        <p:txBody>
          <a:bodyPr/>
          <a:lstStyle/>
          <a:p>
            <a:fld id="{FE9BCFC1-20BB-430F-AAC5-036398075532}" type="slidenum">
              <a:rPr lang="is-IS" smtClean="0"/>
              <a:pPr/>
              <a:t>5</a:t>
            </a:fld>
            <a:endParaRPr lang="is-I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s-IS" dirty="0"/>
          </a:p>
        </p:txBody>
      </p:sp>
      <p:sp>
        <p:nvSpPr>
          <p:cNvPr id="4" name="Slide Number Placeholder 3"/>
          <p:cNvSpPr>
            <a:spLocks noGrp="1"/>
          </p:cNvSpPr>
          <p:nvPr>
            <p:ph type="sldNum" sz="quarter" idx="10"/>
          </p:nvPr>
        </p:nvSpPr>
        <p:spPr/>
        <p:txBody>
          <a:bodyPr/>
          <a:lstStyle/>
          <a:p>
            <a:fld id="{FE9BCFC1-20BB-430F-AAC5-036398075532}" type="slidenum">
              <a:rPr lang="is-IS" smtClean="0"/>
              <a:pPr/>
              <a:t>25</a:t>
            </a:fld>
            <a:endParaRPr lang="is-I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s-IS" dirty="0"/>
          </a:p>
        </p:txBody>
      </p:sp>
      <p:sp>
        <p:nvSpPr>
          <p:cNvPr id="4" name="Slide Number Placeholder 3"/>
          <p:cNvSpPr>
            <a:spLocks noGrp="1"/>
          </p:cNvSpPr>
          <p:nvPr>
            <p:ph type="sldNum" sz="quarter" idx="10"/>
          </p:nvPr>
        </p:nvSpPr>
        <p:spPr/>
        <p:txBody>
          <a:bodyPr/>
          <a:lstStyle/>
          <a:p>
            <a:fld id="{FE9BCFC1-20BB-430F-AAC5-036398075532}" type="slidenum">
              <a:rPr lang="is-IS" smtClean="0"/>
              <a:pPr/>
              <a:t>26</a:t>
            </a:fld>
            <a:endParaRPr lang="is-I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s-IS" dirty="0"/>
          </a:p>
        </p:txBody>
      </p:sp>
      <p:sp>
        <p:nvSpPr>
          <p:cNvPr id="4" name="Slide Number Placeholder 3"/>
          <p:cNvSpPr>
            <a:spLocks noGrp="1"/>
          </p:cNvSpPr>
          <p:nvPr>
            <p:ph type="sldNum" sz="quarter" idx="10"/>
          </p:nvPr>
        </p:nvSpPr>
        <p:spPr/>
        <p:txBody>
          <a:bodyPr/>
          <a:lstStyle/>
          <a:p>
            <a:fld id="{FE9BCFC1-20BB-430F-AAC5-036398075532}" type="slidenum">
              <a:rPr lang="is-IS" smtClean="0"/>
              <a:pPr/>
              <a:t>27</a:t>
            </a:fld>
            <a:endParaRPr lang="is-I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s-IS" dirty="0"/>
          </a:p>
        </p:txBody>
      </p:sp>
      <p:sp>
        <p:nvSpPr>
          <p:cNvPr id="4" name="Slide Number Placeholder 3"/>
          <p:cNvSpPr>
            <a:spLocks noGrp="1"/>
          </p:cNvSpPr>
          <p:nvPr>
            <p:ph type="sldNum" sz="quarter" idx="10"/>
          </p:nvPr>
        </p:nvSpPr>
        <p:spPr/>
        <p:txBody>
          <a:bodyPr/>
          <a:lstStyle/>
          <a:p>
            <a:fld id="{FE9BCFC1-20BB-430F-AAC5-036398075532}" type="slidenum">
              <a:rPr lang="is-IS" smtClean="0"/>
              <a:pPr/>
              <a:t>29</a:t>
            </a:fld>
            <a:endParaRPr lang="is-I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s-IS" dirty="0"/>
          </a:p>
        </p:txBody>
      </p:sp>
      <p:sp>
        <p:nvSpPr>
          <p:cNvPr id="4" name="Slide Number Placeholder 3"/>
          <p:cNvSpPr>
            <a:spLocks noGrp="1"/>
          </p:cNvSpPr>
          <p:nvPr>
            <p:ph type="sldNum" sz="quarter" idx="10"/>
          </p:nvPr>
        </p:nvSpPr>
        <p:spPr/>
        <p:txBody>
          <a:bodyPr/>
          <a:lstStyle/>
          <a:p>
            <a:fld id="{FE9BCFC1-20BB-430F-AAC5-036398075532}" type="slidenum">
              <a:rPr lang="is-IS" smtClean="0"/>
              <a:pPr/>
              <a:t>30</a:t>
            </a:fld>
            <a:endParaRPr lang="is-I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s-IS" dirty="0"/>
          </a:p>
        </p:txBody>
      </p:sp>
      <p:sp>
        <p:nvSpPr>
          <p:cNvPr id="4" name="Slide Number Placeholder 3"/>
          <p:cNvSpPr>
            <a:spLocks noGrp="1"/>
          </p:cNvSpPr>
          <p:nvPr>
            <p:ph type="sldNum" sz="quarter" idx="10"/>
          </p:nvPr>
        </p:nvSpPr>
        <p:spPr/>
        <p:txBody>
          <a:bodyPr/>
          <a:lstStyle/>
          <a:p>
            <a:fld id="{FE9BCFC1-20BB-430F-AAC5-036398075532}" type="slidenum">
              <a:rPr lang="is-IS" smtClean="0"/>
              <a:pPr/>
              <a:t>31</a:t>
            </a:fld>
            <a:endParaRPr lang="is-I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s-IS" dirty="0"/>
          </a:p>
        </p:txBody>
      </p:sp>
      <p:sp>
        <p:nvSpPr>
          <p:cNvPr id="4" name="Slide Number Placeholder 3"/>
          <p:cNvSpPr>
            <a:spLocks noGrp="1"/>
          </p:cNvSpPr>
          <p:nvPr>
            <p:ph type="sldNum" sz="quarter" idx="10"/>
          </p:nvPr>
        </p:nvSpPr>
        <p:spPr/>
        <p:txBody>
          <a:bodyPr/>
          <a:lstStyle/>
          <a:p>
            <a:fld id="{FE9BCFC1-20BB-430F-AAC5-036398075532}" type="slidenum">
              <a:rPr lang="is-IS" smtClean="0"/>
              <a:pPr/>
              <a:t>6</a:t>
            </a:fld>
            <a:endParaRPr lang="is-I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s-IS" dirty="0"/>
          </a:p>
        </p:txBody>
      </p:sp>
      <p:sp>
        <p:nvSpPr>
          <p:cNvPr id="4" name="Slide Number Placeholder 3"/>
          <p:cNvSpPr>
            <a:spLocks noGrp="1"/>
          </p:cNvSpPr>
          <p:nvPr>
            <p:ph type="sldNum" sz="quarter" idx="10"/>
          </p:nvPr>
        </p:nvSpPr>
        <p:spPr/>
        <p:txBody>
          <a:bodyPr/>
          <a:lstStyle/>
          <a:p>
            <a:fld id="{FE9BCFC1-20BB-430F-AAC5-036398075532}" type="slidenum">
              <a:rPr lang="is-IS" smtClean="0"/>
              <a:pPr/>
              <a:t>7</a:t>
            </a:fld>
            <a:endParaRPr lang="is-I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s-IS" dirty="0"/>
          </a:p>
        </p:txBody>
      </p:sp>
      <p:sp>
        <p:nvSpPr>
          <p:cNvPr id="4" name="Slide Number Placeholder 3"/>
          <p:cNvSpPr>
            <a:spLocks noGrp="1"/>
          </p:cNvSpPr>
          <p:nvPr>
            <p:ph type="sldNum" sz="quarter" idx="10"/>
          </p:nvPr>
        </p:nvSpPr>
        <p:spPr/>
        <p:txBody>
          <a:bodyPr/>
          <a:lstStyle/>
          <a:p>
            <a:fld id="{FE9BCFC1-20BB-430F-AAC5-036398075532}" type="slidenum">
              <a:rPr lang="is-IS" smtClean="0"/>
              <a:pPr/>
              <a:t>8</a:t>
            </a:fld>
            <a:endParaRPr lang="is-I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s-IS" dirty="0"/>
          </a:p>
        </p:txBody>
      </p:sp>
      <p:sp>
        <p:nvSpPr>
          <p:cNvPr id="4" name="Slide Number Placeholder 3"/>
          <p:cNvSpPr>
            <a:spLocks noGrp="1"/>
          </p:cNvSpPr>
          <p:nvPr>
            <p:ph type="sldNum" sz="quarter" idx="10"/>
          </p:nvPr>
        </p:nvSpPr>
        <p:spPr/>
        <p:txBody>
          <a:bodyPr/>
          <a:lstStyle/>
          <a:p>
            <a:fld id="{FE9BCFC1-20BB-430F-AAC5-036398075532}" type="slidenum">
              <a:rPr lang="is-IS" smtClean="0"/>
              <a:pPr/>
              <a:t>9</a:t>
            </a:fld>
            <a:endParaRPr lang="is-I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s-IS" dirty="0"/>
          </a:p>
        </p:txBody>
      </p:sp>
      <p:sp>
        <p:nvSpPr>
          <p:cNvPr id="4" name="Slide Number Placeholder 3"/>
          <p:cNvSpPr>
            <a:spLocks noGrp="1"/>
          </p:cNvSpPr>
          <p:nvPr>
            <p:ph type="sldNum" sz="quarter" idx="10"/>
          </p:nvPr>
        </p:nvSpPr>
        <p:spPr/>
        <p:txBody>
          <a:bodyPr/>
          <a:lstStyle/>
          <a:p>
            <a:fld id="{FE9BCFC1-20BB-430F-AAC5-036398075532}" type="slidenum">
              <a:rPr lang="is-IS" smtClean="0"/>
              <a:pPr/>
              <a:t>10</a:t>
            </a:fld>
            <a:endParaRPr lang="is-I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s-IS" dirty="0"/>
          </a:p>
        </p:txBody>
      </p:sp>
      <p:sp>
        <p:nvSpPr>
          <p:cNvPr id="4" name="Slide Number Placeholder 3"/>
          <p:cNvSpPr>
            <a:spLocks noGrp="1"/>
          </p:cNvSpPr>
          <p:nvPr>
            <p:ph type="sldNum" sz="quarter" idx="10"/>
          </p:nvPr>
        </p:nvSpPr>
        <p:spPr/>
        <p:txBody>
          <a:bodyPr/>
          <a:lstStyle/>
          <a:p>
            <a:fld id="{FE9BCFC1-20BB-430F-AAC5-036398075532}" type="slidenum">
              <a:rPr lang="is-IS" smtClean="0"/>
              <a:pPr/>
              <a:t>11</a:t>
            </a:fld>
            <a:endParaRPr lang="is-I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s-IS" dirty="0"/>
          </a:p>
        </p:txBody>
      </p:sp>
      <p:sp>
        <p:nvSpPr>
          <p:cNvPr id="4" name="Slide Number Placeholder 3"/>
          <p:cNvSpPr>
            <a:spLocks noGrp="1"/>
          </p:cNvSpPr>
          <p:nvPr>
            <p:ph type="sldNum" sz="quarter" idx="10"/>
          </p:nvPr>
        </p:nvSpPr>
        <p:spPr/>
        <p:txBody>
          <a:bodyPr/>
          <a:lstStyle/>
          <a:p>
            <a:fld id="{FE9BCFC1-20BB-430F-AAC5-036398075532}" type="slidenum">
              <a:rPr lang="is-IS" smtClean="0"/>
              <a:pPr/>
              <a:t>12</a:t>
            </a:fld>
            <a:endParaRPr lang="is-I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is-I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is-IS"/>
          </a:p>
        </p:txBody>
      </p:sp>
      <p:sp>
        <p:nvSpPr>
          <p:cNvPr id="4" name="Date Placeholder 3"/>
          <p:cNvSpPr>
            <a:spLocks noGrp="1"/>
          </p:cNvSpPr>
          <p:nvPr>
            <p:ph type="dt" sz="half" idx="10"/>
          </p:nvPr>
        </p:nvSpPr>
        <p:spPr/>
        <p:txBody>
          <a:bodyPr/>
          <a:lstStyle/>
          <a:p>
            <a:fld id="{BD93498B-ECC9-40A6-B228-24B55A0E6C30}" type="datetimeFigureOut">
              <a:rPr lang="is-IS" smtClean="0"/>
              <a:pPr/>
              <a:t>5.3.2011</a:t>
            </a:fld>
            <a:endParaRPr lang="is-IS"/>
          </a:p>
        </p:txBody>
      </p:sp>
      <p:sp>
        <p:nvSpPr>
          <p:cNvPr id="5" name="Footer Placeholder 4"/>
          <p:cNvSpPr>
            <a:spLocks noGrp="1"/>
          </p:cNvSpPr>
          <p:nvPr>
            <p:ph type="ftr" sz="quarter" idx="11"/>
          </p:nvPr>
        </p:nvSpPr>
        <p:spPr/>
        <p:txBody>
          <a:bodyPr/>
          <a:lstStyle/>
          <a:p>
            <a:endParaRPr lang="is-IS"/>
          </a:p>
        </p:txBody>
      </p:sp>
      <p:sp>
        <p:nvSpPr>
          <p:cNvPr id="6" name="Slide Number Placeholder 5"/>
          <p:cNvSpPr>
            <a:spLocks noGrp="1"/>
          </p:cNvSpPr>
          <p:nvPr>
            <p:ph type="sldNum" sz="quarter" idx="12"/>
          </p:nvPr>
        </p:nvSpPr>
        <p:spPr/>
        <p:txBody>
          <a:bodyPr/>
          <a:lstStyle/>
          <a:p>
            <a:fld id="{0735EBD2-7080-4275-A84B-5F0577BB6953}" type="slidenum">
              <a:rPr lang="is-IS" smtClean="0"/>
              <a:pPr/>
              <a:t>‹#›</a:t>
            </a:fld>
            <a:endParaRPr lang="is-IS"/>
          </a:p>
        </p:txBody>
      </p:sp>
    </p:spTree>
    <p:extLst>
      <p:ext uri="{BB962C8B-B14F-4D97-AF65-F5344CB8AC3E}">
        <p14:creationId xmlns="" xmlns:p14="http://schemas.microsoft.com/office/powerpoint/2010/main" val="29820007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s-I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s-IS"/>
          </a:p>
        </p:txBody>
      </p:sp>
      <p:sp>
        <p:nvSpPr>
          <p:cNvPr id="4" name="Date Placeholder 3"/>
          <p:cNvSpPr>
            <a:spLocks noGrp="1"/>
          </p:cNvSpPr>
          <p:nvPr>
            <p:ph type="dt" sz="half" idx="10"/>
          </p:nvPr>
        </p:nvSpPr>
        <p:spPr/>
        <p:txBody>
          <a:bodyPr/>
          <a:lstStyle/>
          <a:p>
            <a:fld id="{BD93498B-ECC9-40A6-B228-24B55A0E6C30}" type="datetimeFigureOut">
              <a:rPr lang="is-IS" smtClean="0"/>
              <a:pPr/>
              <a:t>5.3.2011</a:t>
            </a:fld>
            <a:endParaRPr lang="is-IS"/>
          </a:p>
        </p:txBody>
      </p:sp>
      <p:sp>
        <p:nvSpPr>
          <p:cNvPr id="5" name="Footer Placeholder 4"/>
          <p:cNvSpPr>
            <a:spLocks noGrp="1"/>
          </p:cNvSpPr>
          <p:nvPr>
            <p:ph type="ftr" sz="quarter" idx="11"/>
          </p:nvPr>
        </p:nvSpPr>
        <p:spPr/>
        <p:txBody>
          <a:bodyPr/>
          <a:lstStyle/>
          <a:p>
            <a:endParaRPr lang="is-IS"/>
          </a:p>
        </p:txBody>
      </p:sp>
      <p:sp>
        <p:nvSpPr>
          <p:cNvPr id="6" name="Slide Number Placeholder 5"/>
          <p:cNvSpPr>
            <a:spLocks noGrp="1"/>
          </p:cNvSpPr>
          <p:nvPr>
            <p:ph type="sldNum" sz="quarter" idx="12"/>
          </p:nvPr>
        </p:nvSpPr>
        <p:spPr/>
        <p:txBody>
          <a:bodyPr/>
          <a:lstStyle/>
          <a:p>
            <a:fld id="{0735EBD2-7080-4275-A84B-5F0577BB6953}" type="slidenum">
              <a:rPr lang="is-IS" smtClean="0"/>
              <a:pPr/>
              <a:t>‹#›</a:t>
            </a:fld>
            <a:endParaRPr lang="is-IS"/>
          </a:p>
        </p:txBody>
      </p:sp>
    </p:spTree>
    <p:extLst>
      <p:ext uri="{BB962C8B-B14F-4D97-AF65-F5344CB8AC3E}">
        <p14:creationId xmlns="" xmlns:p14="http://schemas.microsoft.com/office/powerpoint/2010/main" val="13612464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is-I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s-IS"/>
          </a:p>
        </p:txBody>
      </p:sp>
      <p:sp>
        <p:nvSpPr>
          <p:cNvPr id="4" name="Date Placeholder 3"/>
          <p:cNvSpPr>
            <a:spLocks noGrp="1"/>
          </p:cNvSpPr>
          <p:nvPr>
            <p:ph type="dt" sz="half" idx="10"/>
          </p:nvPr>
        </p:nvSpPr>
        <p:spPr/>
        <p:txBody>
          <a:bodyPr/>
          <a:lstStyle/>
          <a:p>
            <a:fld id="{BD93498B-ECC9-40A6-B228-24B55A0E6C30}" type="datetimeFigureOut">
              <a:rPr lang="is-IS" smtClean="0"/>
              <a:pPr/>
              <a:t>5.3.2011</a:t>
            </a:fld>
            <a:endParaRPr lang="is-IS"/>
          </a:p>
        </p:txBody>
      </p:sp>
      <p:sp>
        <p:nvSpPr>
          <p:cNvPr id="5" name="Footer Placeholder 4"/>
          <p:cNvSpPr>
            <a:spLocks noGrp="1"/>
          </p:cNvSpPr>
          <p:nvPr>
            <p:ph type="ftr" sz="quarter" idx="11"/>
          </p:nvPr>
        </p:nvSpPr>
        <p:spPr/>
        <p:txBody>
          <a:bodyPr/>
          <a:lstStyle/>
          <a:p>
            <a:endParaRPr lang="is-IS"/>
          </a:p>
        </p:txBody>
      </p:sp>
      <p:sp>
        <p:nvSpPr>
          <p:cNvPr id="6" name="Slide Number Placeholder 5"/>
          <p:cNvSpPr>
            <a:spLocks noGrp="1"/>
          </p:cNvSpPr>
          <p:nvPr>
            <p:ph type="sldNum" sz="quarter" idx="12"/>
          </p:nvPr>
        </p:nvSpPr>
        <p:spPr/>
        <p:txBody>
          <a:bodyPr/>
          <a:lstStyle/>
          <a:p>
            <a:fld id="{0735EBD2-7080-4275-A84B-5F0577BB6953}" type="slidenum">
              <a:rPr lang="is-IS" smtClean="0"/>
              <a:pPr/>
              <a:t>‹#›</a:t>
            </a:fld>
            <a:endParaRPr lang="is-IS"/>
          </a:p>
        </p:txBody>
      </p:sp>
    </p:spTree>
    <p:extLst>
      <p:ext uri="{BB962C8B-B14F-4D97-AF65-F5344CB8AC3E}">
        <p14:creationId xmlns="" xmlns:p14="http://schemas.microsoft.com/office/powerpoint/2010/main" val="1367292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s-I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s-IS"/>
          </a:p>
        </p:txBody>
      </p:sp>
      <p:sp>
        <p:nvSpPr>
          <p:cNvPr id="4" name="Date Placeholder 3"/>
          <p:cNvSpPr>
            <a:spLocks noGrp="1"/>
          </p:cNvSpPr>
          <p:nvPr>
            <p:ph type="dt" sz="half" idx="10"/>
          </p:nvPr>
        </p:nvSpPr>
        <p:spPr/>
        <p:txBody>
          <a:bodyPr/>
          <a:lstStyle/>
          <a:p>
            <a:fld id="{BD93498B-ECC9-40A6-B228-24B55A0E6C30}" type="datetimeFigureOut">
              <a:rPr lang="is-IS" smtClean="0"/>
              <a:pPr/>
              <a:t>5.3.2011</a:t>
            </a:fld>
            <a:endParaRPr lang="is-IS"/>
          </a:p>
        </p:txBody>
      </p:sp>
      <p:sp>
        <p:nvSpPr>
          <p:cNvPr id="5" name="Footer Placeholder 4"/>
          <p:cNvSpPr>
            <a:spLocks noGrp="1"/>
          </p:cNvSpPr>
          <p:nvPr>
            <p:ph type="ftr" sz="quarter" idx="11"/>
          </p:nvPr>
        </p:nvSpPr>
        <p:spPr/>
        <p:txBody>
          <a:bodyPr/>
          <a:lstStyle/>
          <a:p>
            <a:endParaRPr lang="is-IS"/>
          </a:p>
        </p:txBody>
      </p:sp>
      <p:sp>
        <p:nvSpPr>
          <p:cNvPr id="6" name="Slide Number Placeholder 5"/>
          <p:cNvSpPr>
            <a:spLocks noGrp="1"/>
          </p:cNvSpPr>
          <p:nvPr>
            <p:ph type="sldNum" sz="quarter" idx="12"/>
          </p:nvPr>
        </p:nvSpPr>
        <p:spPr/>
        <p:txBody>
          <a:bodyPr/>
          <a:lstStyle/>
          <a:p>
            <a:fld id="{0735EBD2-7080-4275-A84B-5F0577BB6953}" type="slidenum">
              <a:rPr lang="is-IS" smtClean="0"/>
              <a:pPr/>
              <a:t>‹#›</a:t>
            </a:fld>
            <a:endParaRPr lang="is-IS"/>
          </a:p>
        </p:txBody>
      </p:sp>
    </p:spTree>
    <p:extLst>
      <p:ext uri="{BB962C8B-B14F-4D97-AF65-F5344CB8AC3E}">
        <p14:creationId xmlns="" xmlns:p14="http://schemas.microsoft.com/office/powerpoint/2010/main" val="37786958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s-I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D93498B-ECC9-40A6-B228-24B55A0E6C30}" type="datetimeFigureOut">
              <a:rPr lang="is-IS" smtClean="0"/>
              <a:pPr/>
              <a:t>5.3.2011</a:t>
            </a:fld>
            <a:endParaRPr lang="is-IS"/>
          </a:p>
        </p:txBody>
      </p:sp>
      <p:sp>
        <p:nvSpPr>
          <p:cNvPr id="5" name="Footer Placeholder 4"/>
          <p:cNvSpPr>
            <a:spLocks noGrp="1"/>
          </p:cNvSpPr>
          <p:nvPr>
            <p:ph type="ftr" sz="quarter" idx="11"/>
          </p:nvPr>
        </p:nvSpPr>
        <p:spPr/>
        <p:txBody>
          <a:bodyPr/>
          <a:lstStyle/>
          <a:p>
            <a:endParaRPr lang="is-IS"/>
          </a:p>
        </p:txBody>
      </p:sp>
      <p:sp>
        <p:nvSpPr>
          <p:cNvPr id="6" name="Slide Number Placeholder 5"/>
          <p:cNvSpPr>
            <a:spLocks noGrp="1"/>
          </p:cNvSpPr>
          <p:nvPr>
            <p:ph type="sldNum" sz="quarter" idx="12"/>
          </p:nvPr>
        </p:nvSpPr>
        <p:spPr/>
        <p:txBody>
          <a:bodyPr/>
          <a:lstStyle/>
          <a:p>
            <a:fld id="{0735EBD2-7080-4275-A84B-5F0577BB6953}" type="slidenum">
              <a:rPr lang="is-IS" smtClean="0"/>
              <a:pPr/>
              <a:t>‹#›</a:t>
            </a:fld>
            <a:endParaRPr lang="is-IS"/>
          </a:p>
        </p:txBody>
      </p:sp>
    </p:spTree>
    <p:extLst>
      <p:ext uri="{BB962C8B-B14F-4D97-AF65-F5344CB8AC3E}">
        <p14:creationId xmlns="" xmlns:p14="http://schemas.microsoft.com/office/powerpoint/2010/main" val="40414659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s-I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s-I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s-IS"/>
          </a:p>
        </p:txBody>
      </p:sp>
      <p:sp>
        <p:nvSpPr>
          <p:cNvPr id="5" name="Date Placeholder 4"/>
          <p:cNvSpPr>
            <a:spLocks noGrp="1"/>
          </p:cNvSpPr>
          <p:nvPr>
            <p:ph type="dt" sz="half" idx="10"/>
          </p:nvPr>
        </p:nvSpPr>
        <p:spPr/>
        <p:txBody>
          <a:bodyPr/>
          <a:lstStyle/>
          <a:p>
            <a:fld id="{BD93498B-ECC9-40A6-B228-24B55A0E6C30}" type="datetimeFigureOut">
              <a:rPr lang="is-IS" smtClean="0"/>
              <a:pPr/>
              <a:t>5.3.2011</a:t>
            </a:fld>
            <a:endParaRPr lang="is-IS"/>
          </a:p>
        </p:txBody>
      </p:sp>
      <p:sp>
        <p:nvSpPr>
          <p:cNvPr id="6" name="Footer Placeholder 5"/>
          <p:cNvSpPr>
            <a:spLocks noGrp="1"/>
          </p:cNvSpPr>
          <p:nvPr>
            <p:ph type="ftr" sz="quarter" idx="11"/>
          </p:nvPr>
        </p:nvSpPr>
        <p:spPr/>
        <p:txBody>
          <a:bodyPr/>
          <a:lstStyle/>
          <a:p>
            <a:endParaRPr lang="is-IS"/>
          </a:p>
        </p:txBody>
      </p:sp>
      <p:sp>
        <p:nvSpPr>
          <p:cNvPr id="7" name="Slide Number Placeholder 6"/>
          <p:cNvSpPr>
            <a:spLocks noGrp="1"/>
          </p:cNvSpPr>
          <p:nvPr>
            <p:ph type="sldNum" sz="quarter" idx="12"/>
          </p:nvPr>
        </p:nvSpPr>
        <p:spPr/>
        <p:txBody>
          <a:bodyPr/>
          <a:lstStyle/>
          <a:p>
            <a:fld id="{0735EBD2-7080-4275-A84B-5F0577BB6953}" type="slidenum">
              <a:rPr lang="is-IS" smtClean="0"/>
              <a:pPr/>
              <a:t>‹#›</a:t>
            </a:fld>
            <a:endParaRPr lang="is-IS"/>
          </a:p>
        </p:txBody>
      </p:sp>
    </p:spTree>
    <p:extLst>
      <p:ext uri="{BB962C8B-B14F-4D97-AF65-F5344CB8AC3E}">
        <p14:creationId xmlns="" xmlns:p14="http://schemas.microsoft.com/office/powerpoint/2010/main" val="30745381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is-I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s-I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s-IS"/>
          </a:p>
        </p:txBody>
      </p:sp>
      <p:sp>
        <p:nvSpPr>
          <p:cNvPr id="7" name="Date Placeholder 6"/>
          <p:cNvSpPr>
            <a:spLocks noGrp="1"/>
          </p:cNvSpPr>
          <p:nvPr>
            <p:ph type="dt" sz="half" idx="10"/>
          </p:nvPr>
        </p:nvSpPr>
        <p:spPr/>
        <p:txBody>
          <a:bodyPr/>
          <a:lstStyle/>
          <a:p>
            <a:fld id="{BD93498B-ECC9-40A6-B228-24B55A0E6C30}" type="datetimeFigureOut">
              <a:rPr lang="is-IS" smtClean="0"/>
              <a:pPr/>
              <a:t>5.3.2011</a:t>
            </a:fld>
            <a:endParaRPr lang="is-IS"/>
          </a:p>
        </p:txBody>
      </p:sp>
      <p:sp>
        <p:nvSpPr>
          <p:cNvPr id="8" name="Footer Placeholder 7"/>
          <p:cNvSpPr>
            <a:spLocks noGrp="1"/>
          </p:cNvSpPr>
          <p:nvPr>
            <p:ph type="ftr" sz="quarter" idx="11"/>
          </p:nvPr>
        </p:nvSpPr>
        <p:spPr/>
        <p:txBody>
          <a:bodyPr/>
          <a:lstStyle/>
          <a:p>
            <a:endParaRPr lang="is-IS"/>
          </a:p>
        </p:txBody>
      </p:sp>
      <p:sp>
        <p:nvSpPr>
          <p:cNvPr id="9" name="Slide Number Placeholder 8"/>
          <p:cNvSpPr>
            <a:spLocks noGrp="1"/>
          </p:cNvSpPr>
          <p:nvPr>
            <p:ph type="sldNum" sz="quarter" idx="12"/>
          </p:nvPr>
        </p:nvSpPr>
        <p:spPr/>
        <p:txBody>
          <a:bodyPr/>
          <a:lstStyle/>
          <a:p>
            <a:fld id="{0735EBD2-7080-4275-A84B-5F0577BB6953}" type="slidenum">
              <a:rPr lang="is-IS" smtClean="0"/>
              <a:pPr/>
              <a:t>‹#›</a:t>
            </a:fld>
            <a:endParaRPr lang="is-IS"/>
          </a:p>
        </p:txBody>
      </p:sp>
    </p:spTree>
    <p:extLst>
      <p:ext uri="{BB962C8B-B14F-4D97-AF65-F5344CB8AC3E}">
        <p14:creationId xmlns="" xmlns:p14="http://schemas.microsoft.com/office/powerpoint/2010/main" val="15951421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s-IS"/>
          </a:p>
        </p:txBody>
      </p:sp>
      <p:sp>
        <p:nvSpPr>
          <p:cNvPr id="3" name="Date Placeholder 2"/>
          <p:cNvSpPr>
            <a:spLocks noGrp="1"/>
          </p:cNvSpPr>
          <p:nvPr>
            <p:ph type="dt" sz="half" idx="10"/>
          </p:nvPr>
        </p:nvSpPr>
        <p:spPr/>
        <p:txBody>
          <a:bodyPr/>
          <a:lstStyle/>
          <a:p>
            <a:fld id="{BD93498B-ECC9-40A6-B228-24B55A0E6C30}" type="datetimeFigureOut">
              <a:rPr lang="is-IS" smtClean="0"/>
              <a:pPr/>
              <a:t>5.3.2011</a:t>
            </a:fld>
            <a:endParaRPr lang="is-IS"/>
          </a:p>
        </p:txBody>
      </p:sp>
      <p:sp>
        <p:nvSpPr>
          <p:cNvPr id="4" name="Footer Placeholder 3"/>
          <p:cNvSpPr>
            <a:spLocks noGrp="1"/>
          </p:cNvSpPr>
          <p:nvPr>
            <p:ph type="ftr" sz="quarter" idx="11"/>
          </p:nvPr>
        </p:nvSpPr>
        <p:spPr/>
        <p:txBody>
          <a:bodyPr/>
          <a:lstStyle/>
          <a:p>
            <a:endParaRPr lang="is-IS"/>
          </a:p>
        </p:txBody>
      </p:sp>
      <p:sp>
        <p:nvSpPr>
          <p:cNvPr id="5" name="Slide Number Placeholder 4"/>
          <p:cNvSpPr>
            <a:spLocks noGrp="1"/>
          </p:cNvSpPr>
          <p:nvPr>
            <p:ph type="sldNum" sz="quarter" idx="12"/>
          </p:nvPr>
        </p:nvSpPr>
        <p:spPr/>
        <p:txBody>
          <a:bodyPr/>
          <a:lstStyle/>
          <a:p>
            <a:fld id="{0735EBD2-7080-4275-A84B-5F0577BB6953}" type="slidenum">
              <a:rPr lang="is-IS" smtClean="0"/>
              <a:pPr/>
              <a:t>‹#›</a:t>
            </a:fld>
            <a:endParaRPr lang="is-IS"/>
          </a:p>
        </p:txBody>
      </p:sp>
    </p:spTree>
    <p:extLst>
      <p:ext uri="{BB962C8B-B14F-4D97-AF65-F5344CB8AC3E}">
        <p14:creationId xmlns="" xmlns:p14="http://schemas.microsoft.com/office/powerpoint/2010/main" val="35896268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D93498B-ECC9-40A6-B228-24B55A0E6C30}" type="datetimeFigureOut">
              <a:rPr lang="is-IS" smtClean="0"/>
              <a:pPr/>
              <a:t>5.3.2011</a:t>
            </a:fld>
            <a:endParaRPr lang="is-IS"/>
          </a:p>
        </p:txBody>
      </p:sp>
      <p:sp>
        <p:nvSpPr>
          <p:cNvPr id="3" name="Footer Placeholder 2"/>
          <p:cNvSpPr>
            <a:spLocks noGrp="1"/>
          </p:cNvSpPr>
          <p:nvPr>
            <p:ph type="ftr" sz="quarter" idx="11"/>
          </p:nvPr>
        </p:nvSpPr>
        <p:spPr/>
        <p:txBody>
          <a:bodyPr/>
          <a:lstStyle/>
          <a:p>
            <a:endParaRPr lang="is-IS"/>
          </a:p>
        </p:txBody>
      </p:sp>
      <p:sp>
        <p:nvSpPr>
          <p:cNvPr id="4" name="Slide Number Placeholder 3"/>
          <p:cNvSpPr>
            <a:spLocks noGrp="1"/>
          </p:cNvSpPr>
          <p:nvPr>
            <p:ph type="sldNum" sz="quarter" idx="12"/>
          </p:nvPr>
        </p:nvSpPr>
        <p:spPr/>
        <p:txBody>
          <a:bodyPr/>
          <a:lstStyle/>
          <a:p>
            <a:fld id="{0735EBD2-7080-4275-A84B-5F0577BB6953}" type="slidenum">
              <a:rPr lang="is-IS" smtClean="0"/>
              <a:pPr/>
              <a:t>‹#›</a:t>
            </a:fld>
            <a:endParaRPr lang="is-IS"/>
          </a:p>
        </p:txBody>
      </p:sp>
    </p:spTree>
    <p:extLst>
      <p:ext uri="{BB962C8B-B14F-4D97-AF65-F5344CB8AC3E}">
        <p14:creationId xmlns="" xmlns:p14="http://schemas.microsoft.com/office/powerpoint/2010/main" val="38166676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is-I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s-I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D93498B-ECC9-40A6-B228-24B55A0E6C30}" type="datetimeFigureOut">
              <a:rPr lang="is-IS" smtClean="0"/>
              <a:pPr/>
              <a:t>5.3.2011</a:t>
            </a:fld>
            <a:endParaRPr lang="is-IS"/>
          </a:p>
        </p:txBody>
      </p:sp>
      <p:sp>
        <p:nvSpPr>
          <p:cNvPr id="6" name="Footer Placeholder 5"/>
          <p:cNvSpPr>
            <a:spLocks noGrp="1"/>
          </p:cNvSpPr>
          <p:nvPr>
            <p:ph type="ftr" sz="quarter" idx="11"/>
          </p:nvPr>
        </p:nvSpPr>
        <p:spPr/>
        <p:txBody>
          <a:bodyPr/>
          <a:lstStyle/>
          <a:p>
            <a:endParaRPr lang="is-IS"/>
          </a:p>
        </p:txBody>
      </p:sp>
      <p:sp>
        <p:nvSpPr>
          <p:cNvPr id="7" name="Slide Number Placeholder 6"/>
          <p:cNvSpPr>
            <a:spLocks noGrp="1"/>
          </p:cNvSpPr>
          <p:nvPr>
            <p:ph type="sldNum" sz="quarter" idx="12"/>
          </p:nvPr>
        </p:nvSpPr>
        <p:spPr/>
        <p:txBody>
          <a:bodyPr/>
          <a:lstStyle/>
          <a:p>
            <a:fld id="{0735EBD2-7080-4275-A84B-5F0577BB6953}" type="slidenum">
              <a:rPr lang="is-IS" smtClean="0"/>
              <a:pPr/>
              <a:t>‹#›</a:t>
            </a:fld>
            <a:endParaRPr lang="is-IS"/>
          </a:p>
        </p:txBody>
      </p:sp>
    </p:spTree>
    <p:extLst>
      <p:ext uri="{BB962C8B-B14F-4D97-AF65-F5344CB8AC3E}">
        <p14:creationId xmlns="" xmlns:p14="http://schemas.microsoft.com/office/powerpoint/2010/main" val="39443455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is-I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s-I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D93498B-ECC9-40A6-B228-24B55A0E6C30}" type="datetimeFigureOut">
              <a:rPr lang="is-IS" smtClean="0"/>
              <a:pPr/>
              <a:t>5.3.2011</a:t>
            </a:fld>
            <a:endParaRPr lang="is-IS"/>
          </a:p>
        </p:txBody>
      </p:sp>
      <p:sp>
        <p:nvSpPr>
          <p:cNvPr id="6" name="Footer Placeholder 5"/>
          <p:cNvSpPr>
            <a:spLocks noGrp="1"/>
          </p:cNvSpPr>
          <p:nvPr>
            <p:ph type="ftr" sz="quarter" idx="11"/>
          </p:nvPr>
        </p:nvSpPr>
        <p:spPr/>
        <p:txBody>
          <a:bodyPr/>
          <a:lstStyle/>
          <a:p>
            <a:endParaRPr lang="is-IS"/>
          </a:p>
        </p:txBody>
      </p:sp>
      <p:sp>
        <p:nvSpPr>
          <p:cNvPr id="7" name="Slide Number Placeholder 6"/>
          <p:cNvSpPr>
            <a:spLocks noGrp="1"/>
          </p:cNvSpPr>
          <p:nvPr>
            <p:ph type="sldNum" sz="quarter" idx="12"/>
          </p:nvPr>
        </p:nvSpPr>
        <p:spPr/>
        <p:txBody>
          <a:bodyPr/>
          <a:lstStyle/>
          <a:p>
            <a:fld id="{0735EBD2-7080-4275-A84B-5F0577BB6953}" type="slidenum">
              <a:rPr lang="is-IS" smtClean="0"/>
              <a:pPr/>
              <a:t>‹#›</a:t>
            </a:fld>
            <a:endParaRPr lang="is-IS"/>
          </a:p>
        </p:txBody>
      </p:sp>
    </p:spTree>
    <p:extLst>
      <p:ext uri="{BB962C8B-B14F-4D97-AF65-F5344CB8AC3E}">
        <p14:creationId xmlns="" xmlns:p14="http://schemas.microsoft.com/office/powerpoint/2010/main" val="41590233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is-I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s-I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D93498B-ECC9-40A6-B228-24B55A0E6C30}" type="datetimeFigureOut">
              <a:rPr lang="is-IS" smtClean="0"/>
              <a:pPr/>
              <a:t>5.3.2011</a:t>
            </a:fld>
            <a:endParaRPr lang="is-I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s-I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735EBD2-7080-4275-A84B-5F0577BB6953}" type="slidenum">
              <a:rPr lang="is-IS" smtClean="0"/>
              <a:pPr/>
              <a:t>‹#›</a:t>
            </a:fld>
            <a:endParaRPr lang="is-IS"/>
          </a:p>
        </p:txBody>
      </p:sp>
    </p:spTree>
    <p:extLst>
      <p:ext uri="{BB962C8B-B14F-4D97-AF65-F5344CB8AC3E}">
        <p14:creationId xmlns="" xmlns:p14="http://schemas.microsoft.com/office/powerpoint/2010/main" val="10423307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s-I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55576" y="1340768"/>
            <a:ext cx="7772400" cy="2403698"/>
          </a:xfrm>
        </p:spPr>
        <p:txBody>
          <a:bodyPr>
            <a:normAutofit/>
          </a:bodyPr>
          <a:lstStyle/>
          <a:p>
            <a:r>
              <a:rPr lang="is-IS" dirty="0" smtClean="0"/>
              <a:t>Sýnileiki barnsins í barnaverndarmálum fyrir dómstólum á Íslandi 2002-2009</a:t>
            </a:r>
            <a:endParaRPr lang="is-IS" dirty="0"/>
          </a:p>
        </p:txBody>
      </p:sp>
      <p:sp>
        <p:nvSpPr>
          <p:cNvPr id="3" name="Subtitle 2"/>
          <p:cNvSpPr>
            <a:spLocks noGrp="1"/>
          </p:cNvSpPr>
          <p:nvPr>
            <p:ph type="subTitle" idx="1"/>
          </p:nvPr>
        </p:nvSpPr>
        <p:spPr/>
        <p:txBody>
          <a:bodyPr/>
          <a:lstStyle/>
          <a:p>
            <a:r>
              <a:rPr lang="is-IS" dirty="0" smtClean="0"/>
              <a:t>MA ritgerð okt. 2010</a:t>
            </a:r>
          </a:p>
          <a:p>
            <a:r>
              <a:rPr lang="is-IS" dirty="0" smtClean="0"/>
              <a:t>Guðrún Jónsdóttir</a:t>
            </a:r>
          </a:p>
          <a:p>
            <a:r>
              <a:rPr lang="is-IS" dirty="0" smtClean="0"/>
              <a:t>Leiðbeinandi: Anni G. Haugen</a:t>
            </a:r>
            <a:endParaRPr lang="is-IS" dirty="0"/>
          </a:p>
        </p:txBody>
      </p:sp>
    </p:spTree>
    <p:extLst>
      <p:ext uri="{BB962C8B-B14F-4D97-AF65-F5344CB8AC3E}">
        <p14:creationId xmlns="" xmlns:p14="http://schemas.microsoft.com/office/powerpoint/2010/main" val="411201863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s-IS" dirty="0" smtClean="0"/>
              <a:t>Aðferð</a:t>
            </a:r>
            <a:endParaRPr lang="is-IS" dirty="0"/>
          </a:p>
        </p:txBody>
      </p:sp>
      <p:sp>
        <p:nvSpPr>
          <p:cNvPr id="3" name="Content Placeholder 2"/>
          <p:cNvSpPr>
            <a:spLocks noGrp="1"/>
          </p:cNvSpPr>
          <p:nvPr>
            <p:ph idx="1"/>
          </p:nvPr>
        </p:nvSpPr>
        <p:spPr/>
        <p:txBody>
          <a:bodyPr>
            <a:normAutofit/>
          </a:bodyPr>
          <a:lstStyle/>
          <a:p>
            <a:r>
              <a:rPr lang="is-IS" dirty="0" smtClean="0"/>
              <a:t>Aðgengileg og áreiðanleg málsskjöl</a:t>
            </a:r>
          </a:p>
          <a:p>
            <a:r>
              <a:rPr lang="is-IS" dirty="0" smtClean="0"/>
              <a:t>Tæmandi yfirlit yfir tímabilið (úrtaksvandi ekki til staðar)</a:t>
            </a:r>
          </a:p>
          <a:p>
            <a:r>
              <a:rPr lang="is-IS" dirty="0" smtClean="0"/>
              <a:t>Ekki þörf á að rjúfa friðhelgi svarenda</a:t>
            </a:r>
          </a:p>
          <a:p>
            <a:r>
              <a:rPr lang="is-IS" dirty="0" smtClean="0"/>
              <a:t>Hlutlaus málsskjöl</a:t>
            </a:r>
          </a:p>
          <a:p>
            <a:r>
              <a:rPr lang="is-IS" dirty="0" smtClean="0"/>
              <a:t>Ekki persónugreinanlegar niðurstöður</a:t>
            </a:r>
          </a:p>
          <a:p>
            <a:r>
              <a:rPr lang="is-IS" dirty="0" smtClean="0"/>
              <a:t>Nöfn og kennitölur málsaðila ekki birt</a:t>
            </a:r>
          </a:p>
          <a:p>
            <a:endParaRPr lang="is-IS" dirty="0"/>
          </a:p>
        </p:txBody>
      </p:sp>
    </p:spTree>
    <p:extLst>
      <p:ext uri="{BB962C8B-B14F-4D97-AF65-F5344CB8AC3E}">
        <p14:creationId xmlns="" xmlns:p14="http://schemas.microsoft.com/office/powerpoint/2010/main" val="30531612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s-IS" dirty="0" smtClean="0"/>
              <a:t>Aðferð</a:t>
            </a:r>
            <a:endParaRPr lang="is-IS" dirty="0"/>
          </a:p>
        </p:txBody>
      </p:sp>
      <p:sp>
        <p:nvSpPr>
          <p:cNvPr id="3" name="Content Placeholder 2"/>
          <p:cNvSpPr>
            <a:spLocks noGrp="1"/>
          </p:cNvSpPr>
          <p:nvPr>
            <p:ph idx="1"/>
          </p:nvPr>
        </p:nvSpPr>
        <p:spPr/>
        <p:txBody>
          <a:bodyPr>
            <a:normAutofit fontScale="92500" lnSpcReduction="10000"/>
          </a:bodyPr>
          <a:lstStyle/>
          <a:p>
            <a:r>
              <a:rPr lang="is-IS" dirty="0" smtClean="0"/>
              <a:t>Gagnaöflun – dómstólar, barnaverndarnefndir, Barnaverndarstofa</a:t>
            </a:r>
          </a:p>
          <a:p>
            <a:r>
              <a:rPr lang="is-IS" dirty="0" smtClean="0"/>
              <a:t>Greining út frá rannsóknarskema </a:t>
            </a:r>
          </a:p>
          <a:p>
            <a:pPr lvl="1"/>
            <a:r>
              <a:rPr lang="is-IS" dirty="0" smtClean="0"/>
              <a:t>Rannsóknarefnið afmarkað út frá rannsóknarspurningu</a:t>
            </a:r>
          </a:p>
          <a:p>
            <a:pPr lvl="1"/>
            <a:r>
              <a:rPr lang="is-IS" dirty="0" smtClean="0"/>
              <a:t>Sýnishorn af gögnum skoðað og breytur skrásettar</a:t>
            </a:r>
          </a:p>
          <a:p>
            <a:pPr lvl="1"/>
            <a:r>
              <a:rPr lang="is-IS" dirty="0" smtClean="0"/>
              <a:t>Skemað prófað út frá yfirferð skjala</a:t>
            </a:r>
          </a:p>
          <a:p>
            <a:pPr lvl="1"/>
            <a:r>
              <a:rPr lang="is-IS" dirty="0" smtClean="0"/>
              <a:t>Bakgrunnsbreytur (tölfræðilegar upplýsingar) og rannsóknarbreytur (hvernig koma sjónarmið, réttindi og hagsmunir barnsins fram í skjölunum)</a:t>
            </a:r>
            <a:endParaRPr lang="is-IS" dirty="0"/>
          </a:p>
        </p:txBody>
      </p:sp>
    </p:spTree>
    <p:extLst>
      <p:ext uri="{BB962C8B-B14F-4D97-AF65-F5344CB8AC3E}">
        <p14:creationId xmlns="" xmlns:p14="http://schemas.microsoft.com/office/powerpoint/2010/main" val="289705929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s-IS" dirty="0" smtClean="0"/>
              <a:t>Niðurstöður</a:t>
            </a:r>
            <a:endParaRPr lang="is-IS" dirty="0"/>
          </a:p>
        </p:txBody>
      </p:sp>
      <p:sp>
        <p:nvSpPr>
          <p:cNvPr id="3" name="Content Placeholder 2"/>
          <p:cNvSpPr>
            <a:spLocks noGrp="1"/>
          </p:cNvSpPr>
          <p:nvPr>
            <p:ph idx="1"/>
          </p:nvPr>
        </p:nvSpPr>
        <p:spPr/>
        <p:txBody>
          <a:bodyPr>
            <a:normAutofit fontScale="92500" lnSpcReduction="10000"/>
          </a:bodyPr>
          <a:lstStyle/>
          <a:p>
            <a:pPr marL="0" indent="0">
              <a:buNone/>
            </a:pPr>
            <a:endParaRPr lang="is-IS" dirty="0"/>
          </a:p>
          <a:p>
            <a:pPr marL="0" indent="0">
              <a:buNone/>
            </a:pPr>
            <a:r>
              <a:rPr lang="is-IS" dirty="0" smtClean="0"/>
              <a:t>65 dómar og úrskurðir fyrir tímabilið 2002-2009</a:t>
            </a:r>
          </a:p>
          <a:p>
            <a:pPr marL="0" indent="0">
              <a:buNone/>
            </a:pPr>
            <a:r>
              <a:rPr lang="is-IS" dirty="0"/>
              <a:t>	</a:t>
            </a:r>
            <a:r>
              <a:rPr lang="is-IS" dirty="0" smtClean="0"/>
              <a:t>27.gr. 7 mál</a:t>
            </a:r>
          </a:p>
          <a:p>
            <a:pPr marL="0" indent="0">
              <a:buNone/>
            </a:pPr>
            <a:r>
              <a:rPr lang="is-IS" dirty="0"/>
              <a:t>	</a:t>
            </a:r>
            <a:r>
              <a:rPr lang="is-IS" dirty="0" smtClean="0"/>
              <a:t>28.gr. 31 mál</a:t>
            </a:r>
          </a:p>
          <a:p>
            <a:pPr marL="0" indent="0">
              <a:buNone/>
            </a:pPr>
            <a:r>
              <a:rPr lang="is-IS" dirty="0"/>
              <a:t>	</a:t>
            </a:r>
            <a:r>
              <a:rPr lang="is-IS" dirty="0" smtClean="0"/>
              <a:t>29.gr. 27 mál</a:t>
            </a:r>
          </a:p>
          <a:p>
            <a:pPr marL="0" indent="0">
              <a:buNone/>
            </a:pPr>
            <a:r>
              <a:rPr lang="is-IS" dirty="0" smtClean="0"/>
              <a:t>Eingöngu mál sem fengu efnislega úrlausn (ekki dómssáttir, niðurfelld mál, frávísanir, málskostnaður)</a:t>
            </a:r>
            <a:endParaRPr lang="is-IS" dirty="0"/>
          </a:p>
          <a:p>
            <a:pPr marL="0" indent="0">
              <a:buNone/>
            </a:pPr>
            <a:r>
              <a:rPr lang="is-IS" dirty="0" smtClean="0"/>
              <a:t>2-13 mál árlega, flest árið </a:t>
            </a:r>
            <a:r>
              <a:rPr lang="is-IS" sz="3600" dirty="0" smtClean="0"/>
              <a:t>2007</a:t>
            </a:r>
            <a:endParaRPr lang="is-IS" dirty="0"/>
          </a:p>
        </p:txBody>
      </p:sp>
    </p:spTree>
    <p:extLst>
      <p:ext uri="{BB962C8B-B14F-4D97-AF65-F5344CB8AC3E}">
        <p14:creationId xmlns="" xmlns:p14="http://schemas.microsoft.com/office/powerpoint/2010/main" val="256486743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s-IS" dirty="0" smtClean="0"/>
              <a:t>Niðurstöður</a:t>
            </a:r>
            <a:endParaRPr lang="is-IS" dirty="0"/>
          </a:p>
        </p:txBody>
      </p:sp>
      <p:sp>
        <p:nvSpPr>
          <p:cNvPr id="3" name="Content Placeholder 2"/>
          <p:cNvSpPr>
            <a:spLocks noGrp="1"/>
          </p:cNvSpPr>
          <p:nvPr>
            <p:ph idx="1"/>
          </p:nvPr>
        </p:nvSpPr>
        <p:spPr/>
        <p:txBody>
          <a:bodyPr>
            <a:normAutofit lnSpcReduction="10000"/>
          </a:bodyPr>
          <a:lstStyle/>
          <a:p>
            <a:r>
              <a:rPr lang="is-IS" dirty="0" smtClean="0"/>
              <a:t>Héraðsdómur Reykjavíkur 	46 mál</a:t>
            </a:r>
          </a:p>
          <a:p>
            <a:r>
              <a:rPr lang="is-IS" dirty="0" smtClean="0"/>
              <a:t>Héraðsdómur Reykjaness		12 mál</a:t>
            </a:r>
          </a:p>
          <a:p>
            <a:r>
              <a:rPr lang="is-IS" dirty="0" smtClean="0"/>
              <a:t>Héraðsdómur Suðurlands		  3 mál</a:t>
            </a:r>
          </a:p>
          <a:p>
            <a:r>
              <a:rPr lang="is-IS" dirty="0" smtClean="0"/>
              <a:t>Héraðsdómur Vestfjarða		  2 mál</a:t>
            </a:r>
          </a:p>
          <a:p>
            <a:r>
              <a:rPr lang="is-IS" dirty="0" smtClean="0"/>
              <a:t>Héraðsdómur Norðurlands ey	  1 mál</a:t>
            </a:r>
          </a:p>
          <a:p>
            <a:r>
              <a:rPr lang="is-IS" dirty="0" smtClean="0"/>
              <a:t>Héraðsdómur Vesturlands	  1 mál</a:t>
            </a:r>
          </a:p>
          <a:p>
            <a:r>
              <a:rPr lang="is-IS" dirty="0" smtClean="0"/>
              <a:t>Héraðsdómur Austurlands	  0 mál</a:t>
            </a:r>
          </a:p>
          <a:p>
            <a:r>
              <a:rPr lang="is-IS" dirty="0" smtClean="0"/>
              <a:t>Héraðsdómur Norðurlands ve	  0 mál</a:t>
            </a:r>
            <a:endParaRPr lang="is-IS" dirty="0"/>
          </a:p>
        </p:txBody>
      </p:sp>
    </p:spTree>
    <p:extLst>
      <p:ext uri="{BB962C8B-B14F-4D97-AF65-F5344CB8AC3E}">
        <p14:creationId xmlns="" xmlns:p14="http://schemas.microsoft.com/office/powerpoint/2010/main" val="70062019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s-IS" dirty="0" smtClean="0"/>
              <a:t>Niðurstöður</a:t>
            </a:r>
            <a:endParaRPr lang="is-IS" dirty="0"/>
          </a:p>
        </p:txBody>
      </p:sp>
      <p:sp>
        <p:nvSpPr>
          <p:cNvPr id="3" name="Content Placeholder 2"/>
          <p:cNvSpPr>
            <a:spLocks noGrp="1"/>
          </p:cNvSpPr>
          <p:nvPr>
            <p:ph idx="1"/>
          </p:nvPr>
        </p:nvSpPr>
        <p:spPr/>
        <p:txBody>
          <a:bodyPr/>
          <a:lstStyle/>
          <a:p>
            <a:r>
              <a:rPr lang="is-IS" dirty="0" smtClean="0"/>
              <a:t>34% mála áfrýjað til Hæstaréttar</a:t>
            </a:r>
          </a:p>
          <a:p>
            <a:endParaRPr lang="is-IS" dirty="0"/>
          </a:p>
          <a:p>
            <a:r>
              <a:rPr lang="is-IS" dirty="0" smtClean="0"/>
              <a:t>55 mál af 65 þar sem fallist er á kröfu bvn</a:t>
            </a:r>
          </a:p>
          <a:p>
            <a:pPr lvl="1"/>
            <a:r>
              <a:rPr lang="is-IS" dirty="0" smtClean="0"/>
              <a:t>6 mál úrskurðað foreldrum í vil</a:t>
            </a:r>
          </a:p>
          <a:p>
            <a:pPr lvl="1"/>
            <a:r>
              <a:rPr lang="is-IS" dirty="0" smtClean="0"/>
              <a:t>4 mál fallist á varakröfu foreldris eða barns</a:t>
            </a:r>
          </a:p>
          <a:p>
            <a:pPr lvl="1"/>
            <a:endParaRPr lang="is-IS" dirty="0"/>
          </a:p>
          <a:p>
            <a:pPr lvl="1"/>
            <a:r>
              <a:rPr lang="is-IS" dirty="0" smtClean="0"/>
              <a:t>Fjöldi barna í 65 málum: 91 börn</a:t>
            </a:r>
          </a:p>
          <a:p>
            <a:pPr lvl="2"/>
            <a:r>
              <a:rPr lang="is-IS" dirty="0" smtClean="0"/>
              <a:t>1-4 börn í hverju máli (33 mál þar sem aðeins er 1 barn)</a:t>
            </a:r>
          </a:p>
        </p:txBody>
      </p:sp>
    </p:spTree>
    <p:extLst>
      <p:ext uri="{BB962C8B-B14F-4D97-AF65-F5344CB8AC3E}">
        <p14:creationId xmlns="" xmlns:p14="http://schemas.microsoft.com/office/powerpoint/2010/main" val="99982162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s-IS" dirty="0" smtClean="0"/>
              <a:t>Niðurstöður</a:t>
            </a:r>
            <a:endParaRPr lang="is-IS" dirty="0"/>
          </a:p>
        </p:txBody>
      </p:sp>
      <p:sp>
        <p:nvSpPr>
          <p:cNvPr id="3" name="Content Placeholder 2"/>
          <p:cNvSpPr>
            <a:spLocks noGrp="1"/>
          </p:cNvSpPr>
          <p:nvPr>
            <p:ph idx="1"/>
          </p:nvPr>
        </p:nvSpPr>
        <p:spPr/>
        <p:txBody>
          <a:bodyPr>
            <a:normAutofit lnSpcReduction="10000"/>
          </a:bodyPr>
          <a:lstStyle/>
          <a:p>
            <a:r>
              <a:rPr lang="is-IS" dirty="0" smtClean="0"/>
              <a:t>17 af 91 barni sögð eiga við þroskafrávik að stríða (19%)</a:t>
            </a:r>
          </a:p>
          <a:p>
            <a:pPr lvl="1"/>
            <a:r>
              <a:rPr lang="is-IS" dirty="0" smtClean="0"/>
              <a:t>Í einhverjum tilvikum ekki skilgreind fötlun</a:t>
            </a:r>
          </a:p>
          <a:p>
            <a:pPr lvl="1"/>
            <a:r>
              <a:rPr lang="is-IS" dirty="0" smtClean="0"/>
              <a:t>Sambærilegt við tölur um sértæka erfiðleika (15-20%)</a:t>
            </a:r>
          </a:p>
          <a:p>
            <a:pPr lvl="1"/>
            <a:r>
              <a:rPr lang="is-IS" dirty="0" smtClean="0"/>
              <a:t>Börn með skilgreinda fötlun 1-3,5%</a:t>
            </a:r>
          </a:p>
          <a:p>
            <a:r>
              <a:rPr lang="is-IS" dirty="0" smtClean="0"/>
              <a:t>Kynjaskipting</a:t>
            </a:r>
          </a:p>
          <a:p>
            <a:pPr lvl="1"/>
            <a:r>
              <a:rPr lang="is-IS" dirty="0" smtClean="0"/>
              <a:t>Drengir 51 (56%) </a:t>
            </a:r>
          </a:p>
          <a:p>
            <a:pPr lvl="1"/>
            <a:r>
              <a:rPr lang="is-IS" dirty="0" smtClean="0"/>
              <a:t>Stúlkur 40 (44%)</a:t>
            </a:r>
            <a:endParaRPr lang="is-IS" dirty="0"/>
          </a:p>
          <a:p>
            <a:pPr marL="0" indent="0">
              <a:buNone/>
            </a:pPr>
            <a:endParaRPr lang="is-IS" dirty="0" smtClean="0"/>
          </a:p>
        </p:txBody>
      </p:sp>
    </p:spTree>
    <p:extLst>
      <p:ext uri="{BB962C8B-B14F-4D97-AF65-F5344CB8AC3E}">
        <p14:creationId xmlns="" xmlns:p14="http://schemas.microsoft.com/office/powerpoint/2010/main" val="153884623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s-IS" dirty="0" smtClean="0"/>
              <a:t>Niðurstöður</a:t>
            </a:r>
            <a:endParaRPr lang="is-IS" dirty="0"/>
          </a:p>
        </p:txBody>
      </p:sp>
      <p:sp>
        <p:nvSpPr>
          <p:cNvPr id="3" name="Content Placeholder 2"/>
          <p:cNvSpPr>
            <a:spLocks noGrp="1"/>
          </p:cNvSpPr>
          <p:nvPr>
            <p:ph idx="1"/>
          </p:nvPr>
        </p:nvSpPr>
        <p:spPr/>
        <p:txBody>
          <a:bodyPr>
            <a:normAutofit fontScale="92500" lnSpcReduction="20000"/>
          </a:bodyPr>
          <a:lstStyle/>
          <a:p>
            <a:r>
              <a:rPr lang="is-IS" dirty="0" smtClean="0"/>
              <a:t>Aldur barnanna</a:t>
            </a:r>
          </a:p>
          <a:p>
            <a:pPr lvl="1"/>
            <a:r>
              <a:rPr lang="is-IS" dirty="0" smtClean="0"/>
              <a:t>15 ára og eldri 		16%</a:t>
            </a:r>
          </a:p>
          <a:p>
            <a:pPr lvl="1"/>
            <a:r>
              <a:rPr lang="is-IS" dirty="0" smtClean="0"/>
              <a:t>12-14 ára	  	20%</a:t>
            </a:r>
          </a:p>
          <a:p>
            <a:pPr lvl="1"/>
            <a:r>
              <a:rPr lang="is-IS" dirty="0" smtClean="0"/>
              <a:t>8-11 ára	  	23%</a:t>
            </a:r>
          </a:p>
          <a:p>
            <a:pPr lvl="1"/>
            <a:r>
              <a:rPr lang="is-IS" dirty="0" smtClean="0"/>
              <a:t>4-7 ára		 	 22%</a:t>
            </a:r>
          </a:p>
          <a:p>
            <a:pPr lvl="1"/>
            <a:r>
              <a:rPr lang="is-IS" dirty="0" smtClean="0"/>
              <a:t>0-3 ára		  	11%</a:t>
            </a:r>
          </a:p>
          <a:p>
            <a:pPr lvl="1"/>
            <a:r>
              <a:rPr lang="is-IS" dirty="0" smtClean="0"/>
              <a:t>Vantar upplýs.   	  8%</a:t>
            </a:r>
          </a:p>
          <a:p>
            <a:pPr marL="457200" lvl="1" indent="0">
              <a:buNone/>
            </a:pPr>
            <a:endParaRPr lang="is-IS" dirty="0" smtClean="0"/>
          </a:p>
          <a:p>
            <a:pPr marL="457200" lvl="1" indent="0">
              <a:buNone/>
            </a:pPr>
            <a:r>
              <a:rPr lang="is-IS" dirty="0" smtClean="0"/>
              <a:t>Börn 12 ára og eldri (36%) eiga ótvíræðan rétt til að tjá sig en þau sem yngri eru miðað við þroska og aðstæður</a:t>
            </a:r>
          </a:p>
          <a:p>
            <a:pPr marL="457200" lvl="1" indent="0">
              <a:buNone/>
            </a:pPr>
            <a:r>
              <a:rPr lang="is-IS" dirty="0" smtClean="0"/>
              <a:t>Börn 15 ára og eldri aðilar máls</a:t>
            </a:r>
            <a:endParaRPr lang="is-IS" dirty="0"/>
          </a:p>
        </p:txBody>
      </p:sp>
    </p:spTree>
    <p:extLst>
      <p:ext uri="{BB962C8B-B14F-4D97-AF65-F5344CB8AC3E}">
        <p14:creationId xmlns="" xmlns:p14="http://schemas.microsoft.com/office/powerpoint/2010/main" val="156832564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s-IS" dirty="0" smtClean="0"/>
              <a:t>Niðurstöður</a:t>
            </a:r>
            <a:endParaRPr lang="is-IS" dirty="0"/>
          </a:p>
        </p:txBody>
      </p:sp>
      <p:sp>
        <p:nvSpPr>
          <p:cNvPr id="3" name="Content Placeholder 2"/>
          <p:cNvSpPr>
            <a:spLocks noGrp="1"/>
          </p:cNvSpPr>
          <p:nvPr>
            <p:ph idx="1"/>
          </p:nvPr>
        </p:nvSpPr>
        <p:spPr/>
        <p:txBody>
          <a:bodyPr/>
          <a:lstStyle/>
          <a:p>
            <a:r>
              <a:rPr lang="is-IS" dirty="0" smtClean="0"/>
              <a:t>Málsmeðferð</a:t>
            </a:r>
          </a:p>
          <a:p>
            <a:pPr lvl="1"/>
            <a:r>
              <a:rPr lang="is-IS" dirty="0" smtClean="0"/>
              <a:t>Hlutfall bvn mála sem er áfrýjað virðist hærra en annarra einkamála</a:t>
            </a:r>
          </a:p>
          <a:p>
            <a:pPr lvl="1"/>
            <a:r>
              <a:rPr lang="is-IS" dirty="0" smtClean="0"/>
              <a:t>Seta meðdómenda í forsjársviptingarmálum </a:t>
            </a:r>
          </a:p>
          <a:p>
            <a:pPr lvl="2"/>
            <a:r>
              <a:rPr lang="is-IS" dirty="0" smtClean="0"/>
              <a:t>Í 9 málum af 27 eru engir meðdómendur þrátt fyrir áskilnað þess í lögum</a:t>
            </a:r>
          </a:p>
          <a:p>
            <a:pPr lvl="2"/>
            <a:r>
              <a:rPr lang="is-IS" dirty="0" smtClean="0"/>
              <a:t>Virðist sem oftar séu meðdómendur eða dómkvaddir matsmenn í forsjárdeilumálum en barnav.málum</a:t>
            </a:r>
          </a:p>
        </p:txBody>
      </p:sp>
    </p:spTree>
    <p:extLst>
      <p:ext uri="{BB962C8B-B14F-4D97-AF65-F5344CB8AC3E}">
        <p14:creationId xmlns="" xmlns:p14="http://schemas.microsoft.com/office/powerpoint/2010/main" val="179922185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s-IS" dirty="0" smtClean="0"/>
              <a:t>Niðurstöður</a:t>
            </a:r>
            <a:endParaRPr lang="is-IS" dirty="0"/>
          </a:p>
        </p:txBody>
      </p:sp>
      <p:sp>
        <p:nvSpPr>
          <p:cNvPr id="3" name="Content Placeholder 2"/>
          <p:cNvSpPr>
            <a:spLocks noGrp="1"/>
          </p:cNvSpPr>
          <p:nvPr>
            <p:ph idx="1"/>
          </p:nvPr>
        </p:nvSpPr>
        <p:spPr/>
        <p:txBody>
          <a:bodyPr/>
          <a:lstStyle/>
          <a:p>
            <a:r>
              <a:rPr lang="is-IS" dirty="0" smtClean="0"/>
              <a:t>Málsmeðferðartími</a:t>
            </a:r>
          </a:p>
          <a:p>
            <a:pPr lvl="1"/>
            <a:r>
              <a:rPr lang="is-IS" dirty="0" smtClean="0"/>
              <a:t>7-645 dagar, skýrist ekki alfarið af umfangi mála</a:t>
            </a:r>
          </a:p>
          <a:p>
            <a:pPr lvl="1"/>
            <a:r>
              <a:rPr lang="is-IS" dirty="0" smtClean="0"/>
              <a:t>Meðalmálsferðartími 144 dagar (27, 65, 236)</a:t>
            </a:r>
          </a:p>
          <a:p>
            <a:pPr lvl="1"/>
            <a:r>
              <a:rPr lang="is-IS" dirty="0" smtClean="0"/>
              <a:t>Meðalmálsmeðferðartími dómsmála almennt að meðaltali 268 dagar</a:t>
            </a:r>
          </a:p>
          <a:p>
            <a:pPr lvl="1"/>
            <a:r>
              <a:rPr lang="is-IS" dirty="0" smtClean="0"/>
              <a:t>Flýtimeðferð bvn mála?</a:t>
            </a:r>
          </a:p>
          <a:p>
            <a:pPr lvl="1"/>
            <a:r>
              <a:rPr lang="is-IS" dirty="0" smtClean="0"/>
              <a:t>Sambærilegt við rannsóknir m.a. í Bretlandi – of langur málsmeðferðartími barnaverndarmála sem skýrist m.a. af öflun sérfræðivitna</a:t>
            </a:r>
          </a:p>
        </p:txBody>
      </p:sp>
    </p:spTree>
    <p:extLst>
      <p:ext uri="{BB962C8B-B14F-4D97-AF65-F5344CB8AC3E}">
        <p14:creationId xmlns="" xmlns:p14="http://schemas.microsoft.com/office/powerpoint/2010/main" val="239511560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s-IS" dirty="0" smtClean="0"/>
              <a:t>Niðurstöður</a:t>
            </a:r>
            <a:br>
              <a:rPr lang="is-IS" dirty="0" smtClean="0"/>
            </a:br>
            <a:r>
              <a:rPr lang="is-IS" dirty="0" smtClean="0"/>
              <a:t>Sýnileiki barnsins</a:t>
            </a:r>
            <a:endParaRPr lang="is-IS" dirty="0"/>
          </a:p>
        </p:txBody>
      </p:sp>
      <p:sp>
        <p:nvSpPr>
          <p:cNvPr id="3" name="Content Placeholder 2"/>
          <p:cNvSpPr>
            <a:spLocks noGrp="1"/>
          </p:cNvSpPr>
          <p:nvPr>
            <p:ph idx="1"/>
          </p:nvPr>
        </p:nvSpPr>
        <p:spPr/>
        <p:txBody>
          <a:bodyPr/>
          <a:lstStyle/>
          <a:p>
            <a:r>
              <a:rPr lang="is-IS" dirty="0" smtClean="0"/>
              <a:t>Engin tilvísan til barns: 			3 mál</a:t>
            </a:r>
          </a:p>
          <a:p>
            <a:r>
              <a:rPr lang="is-IS" dirty="0" smtClean="0"/>
              <a:t>Vísað til almennra hagsmuna </a:t>
            </a:r>
          </a:p>
          <a:p>
            <a:pPr>
              <a:buNone/>
            </a:pPr>
            <a:r>
              <a:rPr lang="is-IS" dirty="0" smtClean="0"/>
              <a:t>	eða réttinda barns				31 mál</a:t>
            </a:r>
          </a:p>
          <a:p>
            <a:r>
              <a:rPr lang="is-IS" dirty="0" smtClean="0"/>
              <a:t>Sjónarmið barnsins kemur fram	10 mál</a:t>
            </a:r>
          </a:p>
          <a:p>
            <a:r>
              <a:rPr lang="is-IS" dirty="0" smtClean="0"/>
              <a:t>Sjónarmiði barnsins svarað		21 mál</a:t>
            </a:r>
            <a:endParaRPr lang="is-IS" dirty="0"/>
          </a:p>
          <a:p>
            <a:pPr marL="457200" lvl="1" indent="0">
              <a:buNone/>
            </a:pPr>
            <a:r>
              <a:rPr lang="is-IS" dirty="0" smtClean="0"/>
              <a:t>						Alls	65 mál</a:t>
            </a:r>
            <a:endParaRPr lang="is-IS" dirty="0"/>
          </a:p>
        </p:txBody>
      </p:sp>
    </p:spTree>
    <p:extLst>
      <p:ext uri="{BB962C8B-B14F-4D97-AF65-F5344CB8AC3E}">
        <p14:creationId xmlns="" xmlns:p14="http://schemas.microsoft.com/office/powerpoint/2010/main" val="338153163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s-IS" dirty="0" smtClean="0"/>
              <a:t>Rannsóknin</a:t>
            </a:r>
            <a:endParaRPr lang="is-IS" dirty="0"/>
          </a:p>
        </p:txBody>
      </p:sp>
      <p:sp>
        <p:nvSpPr>
          <p:cNvPr id="3" name="Content Placeholder 2"/>
          <p:cNvSpPr>
            <a:spLocks noGrp="1"/>
          </p:cNvSpPr>
          <p:nvPr>
            <p:ph idx="1"/>
          </p:nvPr>
        </p:nvSpPr>
        <p:spPr/>
        <p:txBody>
          <a:bodyPr>
            <a:normAutofit fontScale="92500"/>
          </a:bodyPr>
          <a:lstStyle/>
          <a:p>
            <a:r>
              <a:rPr lang="is-IS" sz="2800" dirty="0" smtClean="0"/>
              <a:t>Dómsskjöl barnaverndarmála skv. 27., 28. og 29. gr. barnaverndarlaga nr. 80/2002 (vistun barns utan heimilis til skemmri eða lengri tíma án samþykkis foreldris eða barns)</a:t>
            </a:r>
          </a:p>
          <a:p>
            <a:pPr lvl="1"/>
            <a:r>
              <a:rPr lang="is-IS" dirty="0" smtClean="0"/>
              <a:t>27. gr.: Úrskurður bvn um vistun barns utan heimilis til allt að 2ja mánaða er kærður til dómstóla</a:t>
            </a:r>
          </a:p>
          <a:p>
            <a:pPr lvl="1"/>
            <a:r>
              <a:rPr lang="is-IS" dirty="0" smtClean="0"/>
              <a:t>28. gr.: Bvn höfðar mál fyrir dómstólum um vistun barns utan heimilis til allt að 12 mánaða</a:t>
            </a:r>
          </a:p>
          <a:p>
            <a:pPr lvl="1"/>
            <a:r>
              <a:rPr lang="is-IS" dirty="0" smtClean="0"/>
              <a:t>29. gr.: Bvn höfðar mál fyrir dómstólum um forsjársviptingu yfir foreldrum</a:t>
            </a:r>
            <a:endParaRPr lang="is-IS" dirty="0"/>
          </a:p>
        </p:txBody>
      </p:sp>
    </p:spTree>
    <p:extLst>
      <p:ext uri="{BB962C8B-B14F-4D97-AF65-F5344CB8AC3E}">
        <p14:creationId xmlns="" xmlns:p14="http://schemas.microsoft.com/office/powerpoint/2010/main" val="28189006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s-IS" dirty="0" smtClean="0"/>
              <a:t>Engin tilvísan til barns</a:t>
            </a:r>
            <a:endParaRPr lang="is-IS" dirty="0"/>
          </a:p>
        </p:txBody>
      </p:sp>
      <p:sp>
        <p:nvSpPr>
          <p:cNvPr id="3" name="Content Placeholder 2"/>
          <p:cNvSpPr>
            <a:spLocks noGrp="1"/>
          </p:cNvSpPr>
          <p:nvPr>
            <p:ph idx="1"/>
          </p:nvPr>
        </p:nvSpPr>
        <p:spPr/>
        <p:txBody>
          <a:bodyPr/>
          <a:lstStyle/>
          <a:p>
            <a:r>
              <a:rPr lang="is-IS" sz="2800" dirty="0"/>
              <a:t>Það verður því niðurstaða dómsins að sóknaraðili hafi ekki sýnt fram á, með þeim gögnum sem lögð hafa verið fyrir dóminn, að högum varnaraðila, þ.m.t. vímuefnaneyslu, sé þannig háttað nú, eða hafi verið það nú um nokkurn tíma, að réttlætanlegt sé að vista son hennar lengur utan heimilis en orðið er. (Úrskurður U-1/2003 bls. 6</a:t>
            </a:r>
            <a:r>
              <a:rPr lang="is-IS" sz="2800" dirty="0" smtClean="0"/>
              <a:t>).</a:t>
            </a:r>
          </a:p>
          <a:p>
            <a:pPr lvl="1"/>
            <a:r>
              <a:rPr lang="is-IS" dirty="0" smtClean="0"/>
              <a:t>(4 ára drengur.  Kröfu um 12 mán. vistun hafnað).</a:t>
            </a:r>
            <a:endParaRPr lang="is-IS" dirty="0"/>
          </a:p>
        </p:txBody>
      </p:sp>
    </p:spTree>
    <p:extLst>
      <p:ext uri="{BB962C8B-B14F-4D97-AF65-F5344CB8AC3E}">
        <p14:creationId xmlns="" xmlns:p14="http://schemas.microsoft.com/office/powerpoint/2010/main" val="200694972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s-IS" dirty="0" smtClean="0"/>
              <a:t>Vísað til hagsmuna/réttinda</a:t>
            </a:r>
            <a:endParaRPr lang="is-IS" dirty="0"/>
          </a:p>
        </p:txBody>
      </p:sp>
      <p:sp>
        <p:nvSpPr>
          <p:cNvPr id="3" name="Content Placeholder 2"/>
          <p:cNvSpPr>
            <a:spLocks noGrp="1"/>
          </p:cNvSpPr>
          <p:nvPr>
            <p:ph idx="1"/>
          </p:nvPr>
        </p:nvSpPr>
        <p:spPr/>
        <p:txBody>
          <a:bodyPr>
            <a:normAutofit fontScale="85000" lnSpcReduction="20000"/>
          </a:bodyPr>
          <a:lstStyle/>
          <a:p>
            <a:r>
              <a:rPr lang="is-IS" dirty="0"/>
              <a:t>Gögn málsins sýni, svo ekki verði um villst, að daglegri umönnun og uppeldi drengsins verði stefnt í verulega hættu fari stefnda áfram með forsjá </a:t>
            </a:r>
            <a:r>
              <a:rPr lang="is-IS" dirty="0" smtClean="0"/>
              <a:t>hans.....Heilsu </a:t>
            </a:r>
            <a:r>
              <a:rPr lang="is-IS" dirty="0"/>
              <a:t>og ekki síst þroska drengsins sé hætta búin fari stefnda með forsjá hans eins og málum hennar sé háttað. </a:t>
            </a:r>
            <a:r>
              <a:rPr lang="is-IS" dirty="0" smtClean="0"/>
              <a:t>Hagsmunir </a:t>
            </a:r>
            <a:r>
              <a:rPr lang="is-IS" dirty="0"/>
              <a:t>hans mæli því eindregið með því að stefnda verði svipt forsjá hans og að honum verði komið fyrir í varanlegt fóstur á heimili þar sem vel verði hlúð að honum og réttur hans til viðunandi uppeldis og umönnunar tryggður. Ekki megi fórna meiri tíma í óvissu en þegar hafi verið gert. (Dómur 413/2005, bls. 8).</a:t>
            </a:r>
          </a:p>
          <a:p>
            <a:pPr lvl="1"/>
            <a:r>
              <a:rPr lang="is-IS" dirty="0" smtClean="0"/>
              <a:t>(6 ára drengur. Forsjársvipting samþykkt)</a:t>
            </a:r>
            <a:endParaRPr lang="is-IS" dirty="0"/>
          </a:p>
        </p:txBody>
      </p:sp>
    </p:spTree>
    <p:extLst>
      <p:ext uri="{BB962C8B-B14F-4D97-AF65-F5344CB8AC3E}">
        <p14:creationId xmlns="" xmlns:p14="http://schemas.microsoft.com/office/powerpoint/2010/main" val="332103275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s-IS" dirty="0" smtClean="0"/>
              <a:t>Sjónarmið barns kemur fram</a:t>
            </a:r>
            <a:endParaRPr lang="is-IS" dirty="0"/>
          </a:p>
        </p:txBody>
      </p:sp>
      <p:sp>
        <p:nvSpPr>
          <p:cNvPr id="3" name="Content Placeholder 2"/>
          <p:cNvSpPr>
            <a:spLocks noGrp="1"/>
          </p:cNvSpPr>
          <p:nvPr>
            <p:ph idx="1"/>
          </p:nvPr>
        </p:nvSpPr>
        <p:spPr/>
        <p:txBody>
          <a:bodyPr>
            <a:normAutofit fontScale="62500" lnSpcReduction="20000"/>
          </a:bodyPr>
          <a:lstStyle/>
          <a:p>
            <a:r>
              <a:rPr lang="is-IS" dirty="0" smtClean="0"/>
              <a:t>.... A </a:t>
            </a:r>
            <a:r>
              <a:rPr lang="is-IS" dirty="0"/>
              <a:t>gefinn kostur á að tjá sig um málið. Ræddu dómendur við hana utan dómsalar að viðstöddum talsmanni hennar og lögmönnum aðila. ... kom fram að hún unir hag sínum vel hjá föður sínum í ... Hún sagðist vilja eiga þar heima áfram, þekkir aðstæðurnar vel og hefur aðlagast þeim og lýsti jákvæðum tengslum og trúnaðarsamböndum ... lýsti A mikilli ábyrgð sem hún hafi þurft að axla langtímum saman á umönnun bróður síns og á sjálfri sér og heimilisstörfum síðustu mánuðina sem hún bjó hjá stefndu ... Lýsingarnar bera með sér að telpan hafi engan veginn risið undir þeirri ábyrgð sem þessu fylgdi. ... lýsti hún því að hún hafi á þessum tíma farið að kvíða framtíðinni, haft miklar áhyggjur af bróður sínum og fundið sig vanmáttuga að hugsa um hann og halda uppi reglu á heimilinu ... Skólasókn hennar og námsárangri hafi hrakað, hún hafi byrjað að neyta áfengis og vinatengsl rofnað. Hún hafi á þessum tíma orðað það við stefndu að hún vildi flytja til föður síns en stefnda neitað. (Dómur nr. E-1025/2006, bls. 13</a:t>
            </a:r>
            <a:r>
              <a:rPr lang="is-IS" dirty="0" smtClean="0"/>
              <a:t>).</a:t>
            </a:r>
          </a:p>
          <a:p>
            <a:pPr lvl="1"/>
            <a:r>
              <a:rPr lang="is-IS" dirty="0" smtClean="0"/>
              <a:t>(14 ára stúlka. Forsjársviptingu hafnað)</a:t>
            </a:r>
            <a:endParaRPr lang="is-IS" dirty="0"/>
          </a:p>
          <a:p>
            <a:endParaRPr lang="is-IS" dirty="0"/>
          </a:p>
        </p:txBody>
      </p:sp>
    </p:spTree>
    <p:extLst>
      <p:ext uri="{BB962C8B-B14F-4D97-AF65-F5344CB8AC3E}">
        <p14:creationId xmlns="" xmlns:p14="http://schemas.microsoft.com/office/powerpoint/2010/main" val="7480940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s-IS" dirty="0" smtClean="0"/>
              <a:t>Sjónarmiði barns svarað</a:t>
            </a:r>
            <a:endParaRPr lang="is-IS" dirty="0"/>
          </a:p>
        </p:txBody>
      </p:sp>
      <p:sp>
        <p:nvSpPr>
          <p:cNvPr id="3" name="Content Placeholder 2"/>
          <p:cNvSpPr>
            <a:spLocks noGrp="1"/>
          </p:cNvSpPr>
          <p:nvPr>
            <p:ph idx="1"/>
          </p:nvPr>
        </p:nvSpPr>
        <p:spPr/>
        <p:txBody>
          <a:bodyPr/>
          <a:lstStyle/>
          <a:p>
            <a:r>
              <a:rPr lang="is-IS" sz="2800" dirty="0" smtClean="0"/>
              <a:t>Þrátt fyrir að lagt yrði til grundvallar að vilji stúlkunnar sjálfrar sé sá sem fram kom í skýrslu hennar fyrir héraðsdómi verður talið að hagsmunum henar sé best borgið með því að tekin verði til greina krafa sóknaraðila um vistun hennar utan heimilis varnaaðila í 12 mánuði frá 15. janúar 2008 að telja. Verður því fallist á hana (Hæstaréttardómur 313/2008 bls. 1). </a:t>
            </a:r>
          </a:p>
          <a:p>
            <a:pPr lvl="1"/>
            <a:r>
              <a:rPr lang="is-IS" sz="2400" dirty="0" smtClean="0"/>
              <a:t>(14 ára stúlka. 12 mánaða vistun utan heimilis samþykkt)</a:t>
            </a:r>
          </a:p>
          <a:p>
            <a:endParaRPr lang="is-IS" dirty="0"/>
          </a:p>
          <a:p>
            <a:endParaRPr lang="is-IS" dirty="0"/>
          </a:p>
        </p:txBody>
      </p:sp>
    </p:spTree>
    <p:extLst>
      <p:ext uri="{BB962C8B-B14F-4D97-AF65-F5344CB8AC3E}">
        <p14:creationId xmlns="" xmlns:p14="http://schemas.microsoft.com/office/powerpoint/2010/main" val="96163287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s-IS" dirty="0" smtClean="0"/>
              <a:t>Niðurstöður – umræða</a:t>
            </a:r>
            <a:endParaRPr lang="is-IS" dirty="0"/>
          </a:p>
        </p:txBody>
      </p:sp>
      <p:sp>
        <p:nvSpPr>
          <p:cNvPr id="3" name="Content Placeholder 2"/>
          <p:cNvSpPr>
            <a:spLocks noGrp="1"/>
          </p:cNvSpPr>
          <p:nvPr>
            <p:ph idx="1"/>
          </p:nvPr>
        </p:nvSpPr>
        <p:spPr/>
        <p:txBody>
          <a:bodyPr>
            <a:normAutofit fontScale="92500" lnSpcReduction="10000"/>
          </a:bodyPr>
          <a:lstStyle/>
          <a:p>
            <a:r>
              <a:rPr lang="is-IS" dirty="0" smtClean="0"/>
              <a:t>Rætt er við börnin í tæpum helmingi mála</a:t>
            </a:r>
          </a:p>
          <a:p>
            <a:r>
              <a:rPr lang="is-IS" dirty="0" smtClean="0"/>
              <a:t>Í þriðjungi mála „hlustað á börnin“ (t.d. minnst á sjónarmið þeirra í niðurstöðum)</a:t>
            </a:r>
          </a:p>
          <a:p>
            <a:pPr lvl="1"/>
            <a:r>
              <a:rPr lang="is-IS" dirty="0" smtClean="0"/>
              <a:t>Sjónarmið valdeflingar - skiptir ekki endilega máli hvort allar óskir barnsins hafi verið uppfylltar heldur að það finni að það hafi verið raunverulega hlustað á það og sjónarmið þess tekið til umfjöllunar</a:t>
            </a:r>
          </a:p>
          <a:p>
            <a:pPr lvl="1"/>
            <a:r>
              <a:rPr lang="is-IS" dirty="0" smtClean="0"/>
              <a:t>„Ef þau ákveða að ég verði hérna, þá verð ég hérna“</a:t>
            </a:r>
          </a:p>
          <a:p>
            <a:pPr lvl="1"/>
            <a:r>
              <a:rPr lang="is-IS" dirty="0" smtClean="0"/>
              <a:t> Málamyndaþátttaka (tokenismi)?</a:t>
            </a:r>
          </a:p>
          <a:p>
            <a:r>
              <a:rPr lang="is-IS" dirty="0" smtClean="0"/>
              <a:t>Sjónarmið yngri barna síður virt?</a:t>
            </a:r>
          </a:p>
          <a:p>
            <a:endParaRPr lang="is-IS" dirty="0" smtClean="0"/>
          </a:p>
        </p:txBody>
      </p:sp>
    </p:spTree>
    <p:extLst>
      <p:ext uri="{BB962C8B-B14F-4D97-AF65-F5344CB8AC3E}">
        <p14:creationId xmlns="" xmlns:p14="http://schemas.microsoft.com/office/powerpoint/2010/main" val="387244601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s-IS" dirty="0" smtClean="0"/>
              <a:t>Niðurstöður – umræða</a:t>
            </a:r>
            <a:endParaRPr lang="is-IS" dirty="0"/>
          </a:p>
        </p:txBody>
      </p:sp>
      <p:sp>
        <p:nvSpPr>
          <p:cNvPr id="3" name="Content Placeholder 2"/>
          <p:cNvSpPr>
            <a:spLocks noGrp="1"/>
          </p:cNvSpPr>
          <p:nvPr>
            <p:ph idx="1"/>
          </p:nvPr>
        </p:nvSpPr>
        <p:spPr/>
        <p:txBody>
          <a:bodyPr>
            <a:normAutofit fontScale="92500" lnSpcReduction="20000"/>
          </a:bodyPr>
          <a:lstStyle/>
          <a:p>
            <a:r>
              <a:rPr lang="is-IS" dirty="0" smtClean="0"/>
              <a:t>Oftast fallist á niðurstöður barnaverndarnefnda en staðfesta virðist málsrök þeirra með utanaðkomandi mati (foreldrahæfnismat, meðdómendur, dómkvaddir matsmenn)</a:t>
            </a:r>
          </a:p>
          <a:p>
            <a:pPr lvl="1"/>
            <a:r>
              <a:rPr lang="is-IS" dirty="0" smtClean="0"/>
              <a:t>Hefur áhrif á málsmeðferðartímann</a:t>
            </a:r>
          </a:p>
          <a:p>
            <a:pPr lvl="1"/>
            <a:r>
              <a:rPr lang="is-IS" dirty="0"/>
              <a:t>Ó</a:t>
            </a:r>
            <a:r>
              <a:rPr lang="is-IS" dirty="0" smtClean="0"/>
              <a:t>lík aðferðafræði lögfræðinga og félagsráðgjafa?</a:t>
            </a:r>
          </a:p>
          <a:p>
            <a:pPr lvl="2"/>
            <a:r>
              <a:rPr lang="is-IS" dirty="0" smtClean="0"/>
              <a:t>Fordæmi – það sem hefur gerst</a:t>
            </a:r>
          </a:p>
          <a:p>
            <a:pPr lvl="2"/>
            <a:r>
              <a:rPr lang="is-IS" dirty="0" smtClean="0"/>
              <a:t>Líkur á skaða í framtíðinni</a:t>
            </a:r>
          </a:p>
          <a:p>
            <a:pPr lvl="1"/>
            <a:r>
              <a:rPr lang="is-IS" dirty="0" smtClean="0"/>
              <a:t>Þurfa félagsráðgjafar að vera „vísindalegri?“</a:t>
            </a:r>
          </a:p>
          <a:p>
            <a:pPr lvl="1"/>
            <a:r>
              <a:rPr lang="is-IS" dirty="0" smtClean="0"/>
              <a:t>Eru barnaverndarstarfsmenn hlutlausir sérfræðingar eða hlutdrægir málsaðilar?</a:t>
            </a:r>
          </a:p>
          <a:p>
            <a:pPr marL="457200" lvl="1" indent="0">
              <a:buNone/>
            </a:pPr>
            <a:endParaRPr lang="is-IS" dirty="0"/>
          </a:p>
        </p:txBody>
      </p:sp>
    </p:spTree>
    <p:extLst>
      <p:ext uri="{BB962C8B-B14F-4D97-AF65-F5344CB8AC3E}">
        <p14:creationId xmlns="" xmlns:p14="http://schemas.microsoft.com/office/powerpoint/2010/main" val="155251657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s-IS" dirty="0" smtClean="0"/>
              <a:t>Niðurstöður – umræða</a:t>
            </a:r>
            <a:endParaRPr lang="is-IS" dirty="0"/>
          </a:p>
        </p:txBody>
      </p:sp>
      <p:sp>
        <p:nvSpPr>
          <p:cNvPr id="3" name="Content Placeholder 2"/>
          <p:cNvSpPr>
            <a:spLocks noGrp="1"/>
          </p:cNvSpPr>
          <p:nvPr>
            <p:ph idx="1"/>
          </p:nvPr>
        </p:nvSpPr>
        <p:spPr/>
        <p:txBody>
          <a:bodyPr/>
          <a:lstStyle/>
          <a:p>
            <a:r>
              <a:rPr lang="is-IS" dirty="0" smtClean="0"/>
              <a:t>Þegar ekki er fallist á kröfu barnaverndarnefndar:</a:t>
            </a:r>
          </a:p>
          <a:p>
            <a:pPr lvl="1"/>
            <a:r>
              <a:rPr lang="is-IS" dirty="0" smtClean="0"/>
              <a:t>Meðalhófsreglan - ágreiningur</a:t>
            </a:r>
          </a:p>
          <a:p>
            <a:pPr lvl="1"/>
            <a:r>
              <a:rPr lang="is-IS" dirty="0" smtClean="0"/>
              <a:t>Sjónarmið barnsins ekki til staðar</a:t>
            </a:r>
          </a:p>
          <a:p>
            <a:pPr lvl="1"/>
            <a:r>
              <a:rPr lang="is-IS" dirty="0" smtClean="0"/>
              <a:t>Óháð sérfræðimat vantar</a:t>
            </a:r>
          </a:p>
          <a:p>
            <a:pPr lvl="1"/>
            <a:r>
              <a:rPr lang="is-IS" dirty="0" smtClean="0"/>
              <a:t>Athugasemdir við málsmeðferð (lögfræðileg álitaefni)</a:t>
            </a:r>
            <a:endParaRPr lang="is-IS" dirty="0"/>
          </a:p>
        </p:txBody>
      </p:sp>
    </p:spTree>
    <p:extLst>
      <p:ext uri="{BB962C8B-B14F-4D97-AF65-F5344CB8AC3E}">
        <p14:creationId xmlns="" xmlns:p14="http://schemas.microsoft.com/office/powerpoint/2010/main" val="62227758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s-IS" dirty="0" smtClean="0"/>
              <a:t>Niðurstöður – umræða</a:t>
            </a:r>
            <a:endParaRPr lang="is-IS" dirty="0"/>
          </a:p>
        </p:txBody>
      </p:sp>
      <p:sp>
        <p:nvSpPr>
          <p:cNvPr id="3" name="Content Placeholder 2"/>
          <p:cNvSpPr>
            <a:spLocks noGrp="1"/>
          </p:cNvSpPr>
          <p:nvPr>
            <p:ph idx="1"/>
          </p:nvPr>
        </p:nvSpPr>
        <p:spPr/>
        <p:txBody>
          <a:bodyPr>
            <a:normAutofit fontScale="85000" lnSpcReduction="10000"/>
          </a:bodyPr>
          <a:lstStyle/>
          <a:p>
            <a:r>
              <a:rPr lang="is-IS" dirty="0" smtClean="0"/>
              <a:t>Vísbendingar um að þegar um vímuefnaneyslu foreldra sé að ræða fái þeir foreldrar fleiri tækifæri en t.d. foreldrar sem hafa skerta forsjárhæfni af öðrum orsökum (t.d. eiga við geðræn vandkvæði eða þroskaskerðingu að stríða)</a:t>
            </a:r>
          </a:p>
          <a:p>
            <a:r>
              <a:rPr lang="is-IS" dirty="0" smtClean="0"/>
              <a:t>Dómarar meira hikandi við að taka afgerandi afstöðu þegar foreldrar „geta tekið sig á“?</a:t>
            </a:r>
          </a:p>
          <a:p>
            <a:r>
              <a:rPr lang="is-IS" dirty="0" smtClean="0"/>
              <a:t>Njóta börn vímuefnaneytenda minni réttinda til öryggis?</a:t>
            </a:r>
          </a:p>
          <a:p>
            <a:r>
              <a:rPr lang="is-IS" dirty="0" smtClean="0"/>
              <a:t>Eða fá foreldrar með almennt skerta forsjárhæfni færri tækifæri eða minni aðstoð?</a:t>
            </a:r>
            <a:endParaRPr lang="is-IS" dirty="0"/>
          </a:p>
        </p:txBody>
      </p:sp>
    </p:spTree>
    <p:extLst>
      <p:ext uri="{BB962C8B-B14F-4D97-AF65-F5344CB8AC3E}">
        <p14:creationId xmlns="" xmlns:p14="http://schemas.microsoft.com/office/powerpoint/2010/main" val="140826803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s-IS" dirty="0" smtClean="0"/>
              <a:t>Niðurstöður – umræða</a:t>
            </a:r>
            <a:endParaRPr lang="is-IS" dirty="0"/>
          </a:p>
        </p:txBody>
      </p:sp>
      <p:sp>
        <p:nvSpPr>
          <p:cNvPr id="3" name="Content Placeholder 2"/>
          <p:cNvSpPr>
            <a:spLocks noGrp="1"/>
          </p:cNvSpPr>
          <p:nvPr>
            <p:ph idx="1"/>
          </p:nvPr>
        </p:nvSpPr>
        <p:spPr/>
        <p:txBody>
          <a:bodyPr/>
          <a:lstStyle/>
          <a:p>
            <a:r>
              <a:rPr lang="is-IS" dirty="0" smtClean="0"/>
              <a:t>Langur málsmeðferðartími vinnur gegn börnunum</a:t>
            </a:r>
          </a:p>
          <a:p>
            <a:pPr lvl="1"/>
            <a:r>
              <a:rPr lang="is-IS" dirty="0" smtClean="0"/>
              <a:t>Endurteknar skammtímavistanir</a:t>
            </a:r>
          </a:p>
          <a:p>
            <a:pPr lvl="1"/>
            <a:r>
              <a:rPr lang="is-IS" dirty="0" smtClean="0"/>
              <a:t>Barnaverndarnefndir hika við að fara í dómsmál?</a:t>
            </a:r>
          </a:p>
          <a:p>
            <a:pPr lvl="1"/>
            <a:r>
              <a:rPr lang="is-IS" dirty="0" smtClean="0"/>
              <a:t>Meðalhófsreglan – ólík túlkun dómstóla/barnaverndarnefnda? </a:t>
            </a:r>
          </a:p>
          <a:p>
            <a:pPr lvl="1"/>
            <a:endParaRPr lang="is-IS" dirty="0"/>
          </a:p>
        </p:txBody>
      </p:sp>
    </p:spTree>
    <p:extLst>
      <p:ext uri="{BB962C8B-B14F-4D97-AF65-F5344CB8AC3E}">
        <p14:creationId xmlns="" xmlns:p14="http://schemas.microsoft.com/office/powerpoint/2010/main" val="56817201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s-IS" dirty="0" smtClean="0"/>
              <a:t>Niðurstöður – umræða</a:t>
            </a:r>
            <a:endParaRPr lang="is-IS" dirty="0"/>
          </a:p>
        </p:txBody>
      </p:sp>
      <p:sp>
        <p:nvSpPr>
          <p:cNvPr id="3" name="Content Placeholder 2"/>
          <p:cNvSpPr>
            <a:spLocks noGrp="1"/>
          </p:cNvSpPr>
          <p:nvPr>
            <p:ph idx="1"/>
          </p:nvPr>
        </p:nvSpPr>
        <p:spPr/>
        <p:txBody>
          <a:bodyPr/>
          <a:lstStyle/>
          <a:p>
            <a:r>
              <a:rPr lang="is-IS" dirty="0" smtClean="0"/>
              <a:t>Hlutverk talsmanna barns?</a:t>
            </a:r>
          </a:p>
          <a:p>
            <a:pPr lvl="1"/>
            <a:r>
              <a:rPr lang="is-IS" dirty="0" smtClean="0"/>
              <a:t>Barnaverndarstarfsmenn</a:t>
            </a:r>
          </a:p>
          <a:p>
            <a:pPr lvl="1"/>
            <a:r>
              <a:rPr lang="is-IS" dirty="0" smtClean="0"/>
              <a:t>Talsmenn</a:t>
            </a:r>
          </a:p>
          <a:p>
            <a:pPr lvl="1"/>
            <a:r>
              <a:rPr lang="is-IS" dirty="0" smtClean="0"/>
              <a:t>Dómarar - meðdómendur</a:t>
            </a:r>
          </a:p>
          <a:p>
            <a:pPr lvl="1"/>
            <a:r>
              <a:rPr lang="is-IS" dirty="0" smtClean="0"/>
              <a:t>Lögfræðingar</a:t>
            </a:r>
          </a:p>
          <a:p>
            <a:pPr lvl="1"/>
            <a:r>
              <a:rPr lang="is-IS" dirty="0" smtClean="0"/>
              <a:t>Dómkvaddir matsmenn</a:t>
            </a:r>
          </a:p>
          <a:p>
            <a:pPr lvl="1"/>
            <a:r>
              <a:rPr lang="is-IS" dirty="0" smtClean="0"/>
              <a:t>Hver á að tala við (yngstu) börnin og hvernig?</a:t>
            </a:r>
            <a:endParaRPr lang="is-IS" dirty="0"/>
          </a:p>
        </p:txBody>
      </p:sp>
    </p:spTree>
    <p:extLst>
      <p:ext uri="{BB962C8B-B14F-4D97-AF65-F5344CB8AC3E}">
        <p14:creationId xmlns="" xmlns:p14="http://schemas.microsoft.com/office/powerpoint/2010/main" val="169732282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s-IS" dirty="0" smtClean="0"/>
              <a:t>Rannsóknarspurning</a:t>
            </a:r>
            <a:endParaRPr lang="is-IS" dirty="0"/>
          </a:p>
        </p:txBody>
      </p:sp>
      <p:sp>
        <p:nvSpPr>
          <p:cNvPr id="3" name="Content Placeholder 2"/>
          <p:cNvSpPr>
            <a:spLocks noGrp="1"/>
          </p:cNvSpPr>
          <p:nvPr>
            <p:ph idx="1"/>
          </p:nvPr>
        </p:nvSpPr>
        <p:spPr/>
        <p:txBody>
          <a:bodyPr>
            <a:normAutofit lnSpcReduction="10000"/>
          </a:bodyPr>
          <a:lstStyle/>
          <a:p>
            <a:r>
              <a:rPr lang="is-IS" dirty="0" smtClean="0"/>
              <a:t>Hvernig birtist barnið í dómum í barnaverndarmálum á Íslandi?</a:t>
            </a:r>
          </a:p>
          <a:p>
            <a:pPr lvl="1"/>
            <a:r>
              <a:rPr lang="is-IS" dirty="0" smtClean="0"/>
              <a:t>Er lögð áhersla á að gæta að hagsmunum barnsins?</a:t>
            </a:r>
          </a:p>
          <a:p>
            <a:pPr lvl="1"/>
            <a:r>
              <a:rPr lang="is-IS" dirty="0" smtClean="0"/>
              <a:t>Er talað við barnið og eru sjónarmið þess birt?</a:t>
            </a:r>
          </a:p>
          <a:p>
            <a:pPr lvl="1"/>
            <a:r>
              <a:rPr lang="is-IS" dirty="0" smtClean="0"/>
              <a:t>Er eitthvað sem bendir til þess að hagsmuna barnsins sé ekki gætt eða að áhersla sé ekki lögð á barnið?</a:t>
            </a:r>
          </a:p>
          <a:p>
            <a:pPr lvl="1"/>
            <a:r>
              <a:rPr lang="is-IS" dirty="0" smtClean="0"/>
              <a:t>Eru einhverjar sérstakar aðstæður hjá börnunum sem auka eða minnka líkur á að þau fái að tjá sig?</a:t>
            </a:r>
          </a:p>
        </p:txBody>
      </p:sp>
    </p:spTree>
    <p:extLst>
      <p:ext uri="{BB962C8B-B14F-4D97-AF65-F5344CB8AC3E}">
        <p14:creationId xmlns="" xmlns:p14="http://schemas.microsoft.com/office/powerpoint/2010/main" val="210584261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s-IS" dirty="0" smtClean="0"/>
              <a:t>Til athugunar fyrir dómstóla</a:t>
            </a:r>
            <a:endParaRPr lang="is-IS" dirty="0"/>
          </a:p>
        </p:txBody>
      </p:sp>
      <p:sp>
        <p:nvSpPr>
          <p:cNvPr id="3" name="Content Placeholder 2"/>
          <p:cNvSpPr>
            <a:spLocks noGrp="1"/>
          </p:cNvSpPr>
          <p:nvPr>
            <p:ph idx="1"/>
          </p:nvPr>
        </p:nvSpPr>
        <p:spPr/>
        <p:txBody>
          <a:bodyPr/>
          <a:lstStyle/>
          <a:p>
            <a:r>
              <a:rPr lang="is-IS" dirty="0" smtClean="0"/>
              <a:t>Málsmeðferðartími</a:t>
            </a:r>
          </a:p>
          <a:p>
            <a:r>
              <a:rPr lang="is-IS" dirty="0" smtClean="0"/>
              <a:t>Sjónarmið barnsins komi oftar fram og sé oftar tekið til umfjöllunar (t.d. vísa til þess í dómsniðurstöðum)</a:t>
            </a:r>
          </a:p>
          <a:p>
            <a:r>
              <a:rPr lang="is-IS" dirty="0" smtClean="0"/>
              <a:t>Mál sé nægilega upplýst – með utanaðkomandi sérfræðiáliti ef þörf krefur?</a:t>
            </a:r>
          </a:p>
          <a:p>
            <a:r>
              <a:rPr lang="is-IS" dirty="0" smtClean="0"/>
              <a:t>Samræmi sé milli dóma að þessu leyti</a:t>
            </a:r>
            <a:endParaRPr lang="is-IS" dirty="0"/>
          </a:p>
        </p:txBody>
      </p:sp>
    </p:spTree>
    <p:extLst>
      <p:ext uri="{BB962C8B-B14F-4D97-AF65-F5344CB8AC3E}">
        <p14:creationId xmlns="" xmlns:p14="http://schemas.microsoft.com/office/powerpoint/2010/main" val="66705340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s-IS" dirty="0" smtClean="0"/>
              <a:t>Til athugunar fyrir barnaverndarnefndir</a:t>
            </a:r>
            <a:endParaRPr lang="is-IS" dirty="0"/>
          </a:p>
        </p:txBody>
      </p:sp>
      <p:sp>
        <p:nvSpPr>
          <p:cNvPr id="3" name="Content Placeholder 2"/>
          <p:cNvSpPr>
            <a:spLocks noGrp="1"/>
          </p:cNvSpPr>
          <p:nvPr>
            <p:ph idx="1"/>
          </p:nvPr>
        </p:nvSpPr>
        <p:spPr/>
        <p:txBody>
          <a:bodyPr>
            <a:normAutofit fontScale="77500" lnSpcReduction="20000"/>
          </a:bodyPr>
          <a:lstStyle/>
          <a:p>
            <a:r>
              <a:rPr lang="is-IS" dirty="0" smtClean="0"/>
              <a:t>Hlusta á börnin frá upphafi </a:t>
            </a:r>
          </a:p>
          <a:p>
            <a:pPr lvl="1"/>
            <a:r>
              <a:rPr lang="is-IS" dirty="0" smtClean="0"/>
              <a:t>Kenna þeim að tala við fullorðna</a:t>
            </a:r>
          </a:p>
          <a:p>
            <a:pPr lvl="1"/>
            <a:r>
              <a:rPr lang="is-IS" dirty="0" smtClean="0"/>
              <a:t>Sjónarmið þeirra komi alltaf fram</a:t>
            </a:r>
          </a:p>
          <a:p>
            <a:pPr lvl="1"/>
            <a:r>
              <a:rPr lang="is-IS" dirty="0" smtClean="0"/>
              <a:t>Læra að tala við börnin – og hlusta á þau</a:t>
            </a:r>
            <a:endParaRPr lang="is-IS" dirty="0"/>
          </a:p>
          <a:p>
            <a:r>
              <a:rPr lang="is-IS" dirty="0" smtClean="0"/>
              <a:t>Fræðilega og faglega umfjöllun</a:t>
            </a:r>
          </a:p>
          <a:p>
            <a:pPr lvl="1"/>
            <a:r>
              <a:rPr lang="is-IS" dirty="0" smtClean="0"/>
              <a:t>Dómstóla og barnaverndarnefndir greinir sjaldan á</a:t>
            </a:r>
          </a:p>
          <a:p>
            <a:pPr lvl="1"/>
            <a:r>
              <a:rPr lang="is-IS" dirty="0" smtClean="0"/>
              <a:t>Áhersla í málflutningi – ekki bara hvað þarf að gera heldur hvers vegna</a:t>
            </a:r>
          </a:p>
          <a:p>
            <a:pPr lvl="1"/>
            <a:r>
              <a:rPr lang="is-IS" dirty="0" smtClean="0"/>
              <a:t>Vinna með lögfræðingum – lögfræðingurinn sjái um málareksturinn, félagsráðgjafinn um sérfræðiálitið</a:t>
            </a:r>
          </a:p>
          <a:p>
            <a:r>
              <a:rPr lang="is-IS" dirty="0" smtClean="0"/>
              <a:t>Samþætting sjónarmiða = valdefling barnsins</a:t>
            </a:r>
          </a:p>
          <a:p>
            <a:pPr lvl="1"/>
            <a:r>
              <a:rPr lang="is-IS" dirty="0" smtClean="0"/>
              <a:t>Hvað er barninu fyrir bestu?</a:t>
            </a:r>
          </a:p>
          <a:p>
            <a:pPr lvl="1"/>
            <a:r>
              <a:rPr lang="is-IS" dirty="0" smtClean="0"/>
              <a:t>Hver er réttur barnsins?</a:t>
            </a:r>
          </a:p>
          <a:p>
            <a:pPr marL="457200" lvl="1" indent="0">
              <a:buNone/>
            </a:pPr>
            <a:endParaRPr lang="is-IS" dirty="0" smtClean="0"/>
          </a:p>
        </p:txBody>
      </p:sp>
    </p:spTree>
    <p:extLst>
      <p:ext uri="{BB962C8B-B14F-4D97-AF65-F5344CB8AC3E}">
        <p14:creationId xmlns="" xmlns:p14="http://schemas.microsoft.com/office/powerpoint/2010/main" val="278582000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is-IS" dirty="0" smtClean="0"/>
              <a:t>Barnaverndarlög nr. 80/2002</a:t>
            </a:r>
            <a:endParaRPr lang="is-IS" dirty="0"/>
          </a:p>
        </p:txBody>
      </p:sp>
      <p:sp>
        <p:nvSpPr>
          <p:cNvPr id="3" name="Subtitle 2"/>
          <p:cNvSpPr>
            <a:spLocks noGrp="1"/>
          </p:cNvSpPr>
          <p:nvPr>
            <p:ph type="subTitle" idx="1"/>
          </p:nvPr>
        </p:nvSpPr>
        <p:spPr/>
        <p:txBody>
          <a:bodyPr/>
          <a:lstStyle/>
          <a:p>
            <a:pPr marL="457200" indent="-457200">
              <a:buFont typeface="Arial" charset="0"/>
              <a:buChar char="•"/>
            </a:pPr>
            <a:r>
              <a:rPr lang="is-IS" dirty="0" smtClean="0"/>
              <a:t>Úrskurðarvald til dómstóla</a:t>
            </a:r>
          </a:p>
          <a:p>
            <a:pPr marL="457200" indent="-457200">
              <a:buFont typeface="Arial" charset="0"/>
              <a:buChar char="•"/>
            </a:pPr>
            <a:r>
              <a:rPr lang="is-IS" dirty="0" smtClean="0"/>
              <a:t>Aukin áhersla á réttindi og sjónarmið barna</a:t>
            </a:r>
            <a:endParaRPr lang="is-IS" dirty="0"/>
          </a:p>
        </p:txBody>
      </p:sp>
    </p:spTree>
    <p:extLst>
      <p:ext uri="{BB962C8B-B14F-4D97-AF65-F5344CB8AC3E}">
        <p14:creationId xmlns="" xmlns:p14="http://schemas.microsoft.com/office/powerpoint/2010/main" val="144873793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s-IS" dirty="0" smtClean="0"/>
              <a:t>Samningur Sameinuðu þjóðanna um réttindi barnsins</a:t>
            </a:r>
            <a:endParaRPr lang="is-IS" dirty="0"/>
          </a:p>
        </p:txBody>
      </p:sp>
      <p:sp>
        <p:nvSpPr>
          <p:cNvPr id="3" name="Content Placeholder 2"/>
          <p:cNvSpPr>
            <a:spLocks noGrp="1"/>
          </p:cNvSpPr>
          <p:nvPr>
            <p:ph idx="1"/>
          </p:nvPr>
        </p:nvSpPr>
        <p:spPr/>
        <p:txBody>
          <a:bodyPr>
            <a:normAutofit fontScale="85000" lnSpcReduction="20000"/>
          </a:bodyPr>
          <a:lstStyle/>
          <a:p>
            <a:pPr marL="0" indent="0" algn="ctr">
              <a:buNone/>
            </a:pPr>
            <a:r>
              <a:rPr lang="is-IS" dirty="0"/>
              <a:t>9. gr.</a:t>
            </a:r>
            <a:br>
              <a:rPr lang="is-IS" dirty="0"/>
            </a:br>
            <a:r>
              <a:rPr lang="is-IS" dirty="0"/>
              <a:t>1. Aðildarríki skulu tryggja að barn sé ekki skilið frá foreldrum sínum gegn vilja þeirra, nema þegar lögbær stjórnvöld ákveða samkvæmt viðeigandi lögum og reglum um málsmeðferð að aðskilnaður sé nauðsynlegur með tilliti til hagsmuna barnsins enda sé sú ákvörðun háð endurskoðun dómstóla. Slík ákvörðun kann að vera nauðsynleg í ákveðnum tilvikum, svo sem ef barn sætir misnotkun eða er vanrækt af foreldrum sínum, eða þegar foreldrar búa ekki saman og ákveða verður hver skuli vera dvalarstaður þess. </a:t>
            </a:r>
            <a:br>
              <a:rPr lang="is-IS" dirty="0"/>
            </a:br>
            <a:endParaRPr lang="is-IS" dirty="0"/>
          </a:p>
        </p:txBody>
      </p:sp>
    </p:spTree>
    <p:extLst>
      <p:ext uri="{BB962C8B-B14F-4D97-AF65-F5344CB8AC3E}">
        <p14:creationId xmlns="" xmlns:p14="http://schemas.microsoft.com/office/powerpoint/2010/main" val="332983442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476673"/>
            <a:ext cx="7772400" cy="1224136"/>
          </a:xfrm>
        </p:spPr>
        <p:txBody>
          <a:bodyPr>
            <a:normAutofit/>
          </a:bodyPr>
          <a:lstStyle/>
          <a:p>
            <a:r>
              <a:rPr lang="is-IS" sz="3200" dirty="0" smtClean="0"/>
              <a:t>Samningur Sameinuðu þjóðanna um réttindi barnsins</a:t>
            </a:r>
            <a:endParaRPr lang="is-IS" sz="3200" dirty="0"/>
          </a:p>
        </p:txBody>
      </p:sp>
      <p:sp>
        <p:nvSpPr>
          <p:cNvPr id="3" name="Subtitle 2"/>
          <p:cNvSpPr>
            <a:spLocks noGrp="1"/>
          </p:cNvSpPr>
          <p:nvPr>
            <p:ph type="subTitle" idx="1"/>
          </p:nvPr>
        </p:nvSpPr>
        <p:spPr>
          <a:xfrm>
            <a:off x="755576" y="1700808"/>
            <a:ext cx="7416824" cy="4752528"/>
          </a:xfrm>
        </p:spPr>
        <p:txBody>
          <a:bodyPr>
            <a:normAutofit fontScale="62500" lnSpcReduction="20000"/>
          </a:bodyPr>
          <a:lstStyle/>
          <a:p>
            <a:endParaRPr lang="is-IS" dirty="0" smtClean="0"/>
          </a:p>
          <a:p>
            <a:r>
              <a:rPr lang="is-IS" dirty="0" smtClean="0"/>
              <a:t>3.gr.</a:t>
            </a:r>
          </a:p>
          <a:p>
            <a:r>
              <a:rPr lang="is-IS" dirty="0" smtClean="0"/>
              <a:t>1.  </a:t>
            </a:r>
            <a:r>
              <a:rPr lang="is-IS" dirty="0"/>
              <a:t>Það sem barni er fyrir bestu skal ávallt hafa forgang þegar félagsmálastofnanir á vegum hins opinbera eða einkaaðila, dómstólar, stjórnvöld eða löggjafarstofnanir gera ráðstafanir sem varða börn. </a:t>
            </a:r>
            <a:br>
              <a:rPr lang="is-IS" dirty="0"/>
            </a:br>
            <a:endParaRPr lang="is-IS" dirty="0" smtClean="0"/>
          </a:p>
          <a:p>
            <a:r>
              <a:rPr lang="is-IS" dirty="0" smtClean="0"/>
              <a:t>12. gr. </a:t>
            </a:r>
          </a:p>
          <a:p>
            <a:r>
              <a:rPr lang="is-IS" dirty="0" smtClean="0"/>
              <a:t>1. </a:t>
            </a:r>
            <a:r>
              <a:rPr lang="is-IS" dirty="0"/>
              <a:t>Aðildarríki skulu tryggja barni sem myndað getur eigin skoðanir rétt til að láta þær frjálslega í ljós í öllum málum sem það varða, og skal tekið réttmætt tillit til skoðana þess í samræmi við aldur þess og þroska.</a:t>
            </a:r>
            <a:br>
              <a:rPr lang="is-IS" dirty="0"/>
            </a:br>
            <a:r>
              <a:rPr lang="is-IS" dirty="0"/>
              <a:t>2. Vegna þessa skal barni einkum veitt tækifæri til að tjá sig við hverja þá málsmeðferð fyrir dómi eða stjórnvaldi sem barnið varðar, annaðhvort beint eða fyrir milligöngu talsmanns eða viðeigandi stofnunar, á þann hátt sem samræmist reglum í lögum um málsmeðferð.</a:t>
            </a:r>
            <a:br>
              <a:rPr lang="is-IS" dirty="0"/>
            </a:br>
            <a:endParaRPr lang="is-IS" dirty="0"/>
          </a:p>
        </p:txBody>
      </p:sp>
    </p:spTree>
    <p:extLst>
      <p:ext uri="{BB962C8B-B14F-4D97-AF65-F5344CB8AC3E}">
        <p14:creationId xmlns="" xmlns:p14="http://schemas.microsoft.com/office/powerpoint/2010/main" val="87743808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s-IS" dirty="0" smtClean="0"/>
              <a:t>Hvers vegna þátttaka barna?</a:t>
            </a:r>
            <a:endParaRPr lang="is-IS" dirty="0"/>
          </a:p>
        </p:txBody>
      </p:sp>
      <p:sp>
        <p:nvSpPr>
          <p:cNvPr id="3" name="Content Placeholder 2"/>
          <p:cNvSpPr>
            <a:spLocks noGrp="1"/>
          </p:cNvSpPr>
          <p:nvPr>
            <p:ph idx="1"/>
          </p:nvPr>
        </p:nvSpPr>
        <p:spPr/>
        <p:txBody>
          <a:bodyPr/>
          <a:lstStyle/>
          <a:p>
            <a:endParaRPr lang="is-IS" dirty="0" smtClean="0"/>
          </a:p>
          <a:p>
            <a:r>
              <a:rPr lang="is-IS" dirty="0" smtClean="0"/>
              <a:t>Réttindi samkvæmt alþjóðlegum sáttmálum</a:t>
            </a:r>
          </a:p>
          <a:p>
            <a:r>
              <a:rPr lang="is-IS" dirty="0" smtClean="0"/>
              <a:t>Lýðræðisvitund í uppeldi</a:t>
            </a:r>
          </a:p>
          <a:p>
            <a:r>
              <a:rPr lang="is-IS" dirty="0" smtClean="0"/>
              <a:t>Valdefling</a:t>
            </a:r>
          </a:p>
          <a:p>
            <a:r>
              <a:rPr lang="is-IS" dirty="0" smtClean="0"/>
              <a:t>Hæfni barnsins</a:t>
            </a:r>
          </a:p>
          <a:p>
            <a:r>
              <a:rPr lang="is-IS" dirty="0" smtClean="0"/>
              <a:t>Ávinningur þess að taka börnin með</a:t>
            </a:r>
          </a:p>
          <a:p>
            <a:endParaRPr lang="is-IS" dirty="0" smtClean="0"/>
          </a:p>
        </p:txBody>
      </p:sp>
    </p:spTree>
    <p:extLst>
      <p:ext uri="{BB962C8B-B14F-4D97-AF65-F5344CB8AC3E}">
        <p14:creationId xmlns="" xmlns:p14="http://schemas.microsoft.com/office/powerpoint/2010/main" val="319537515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s-IS" dirty="0" smtClean="0"/>
              <a:t>Hvernig ættu börnin að taka þátt?		</a:t>
            </a:r>
            <a:endParaRPr lang="is-IS" dirty="0"/>
          </a:p>
        </p:txBody>
      </p:sp>
      <p:sp>
        <p:nvSpPr>
          <p:cNvPr id="3" name="Content Placeholder 2"/>
          <p:cNvSpPr>
            <a:spLocks noGrp="1"/>
          </p:cNvSpPr>
          <p:nvPr>
            <p:ph idx="1"/>
          </p:nvPr>
        </p:nvSpPr>
        <p:spPr/>
        <p:txBody>
          <a:bodyPr>
            <a:normAutofit lnSpcReduction="10000"/>
          </a:bodyPr>
          <a:lstStyle/>
          <a:p>
            <a:r>
              <a:rPr lang="is-IS" dirty="0" smtClean="0"/>
              <a:t>Markmiðið með þátttöku </a:t>
            </a:r>
          </a:p>
          <a:p>
            <a:pPr lvl="1"/>
            <a:r>
              <a:rPr lang="is-IS" dirty="0" smtClean="0"/>
              <a:t>Þátttökupýramídi : manipulation-tokenism-citizenship</a:t>
            </a:r>
          </a:p>
          <a:p>
            <a:r>
              <a:rPr lang="is-IS" dirty="0" smtClean="0"/>
              <a:t>Hverjir ættu að vera málsvarar?</a:t>
            </a:r>
          </a:p>
          <a:p>
            <a:pPr lvl="1"/>
            <a:r>
              <a:rPr lang="is-IS" dirty="0" smtClean="0"/>
              <a:t>Talsmenn/matsmenn/bvn starfsmenn</a:t>
            </a:r>
          </a:p>
          <a:p>
            <a:r>
              <a:rPr lang="is-IS" dirty="0" smtClean="0"/>
              <a:t>Hvernig nálgumst við barnið?</a:t>
            </a:r>
          </a:p>
          <a:p>
            <a:pPr lvl="1"/>
            <a:r>
              <a:rPr lang="is-IS" dirty="0" smtClean="0"/>
              <a:t>Viðkvæm staða barnsins – valdleysi</a:t>
            </a:r>
            <a:r>
              <a:rPr lang="is-IS" smtClean="0"/>
              <a:t>, hollustuklemma, “citizenship by proxy”</a:t>
            </a:r>
            <a:endParaRPr lang="is-IS" dirty="0" smtClean="0"/>
          </a:p>
          <a:p>
            <a:pPr lvl="1"/>
            <a:r>
              <a:rPr lang="is-IS" dirty="0" smtClean="0"/>
              <a:t>Taka þarf tillit til aldurs og þroska og aðstæðna</a:t>
            </a:r>
            <a:endParaRPr lang="is-IS" dirty="0"/>
          </a:p>
        </p:txBody>
      </p:sp>
    </p:spTree>
    <p:extLst>
      <p:ext uri="{BB962C8B-B14F-4D97-AF65-F5344CB8AC3E}">
        <p14:creationId xmlns="" xmlns:p14="http://schemas.microsoft.com/office/powerpoint/2010/main" val="345644977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s-IS" dirty="0" smtClean="0"/>
              <a:t>Aðferð</a:t>
            </a:r>
            <a:endParaRPr lang="is-IS" dirty="0"/>
          </a:p>
        </p:txBody>
      </p:sp>
      <p:sp>
        <p:nvSpPr>
          <p:cNvPr id="3" name="Content Placeholder 2"/>
          <p:cNvSpPr>
            <a:spLocks noGrp="1"/>
          </p:cNvSpPr>
          <p:nvPr>
            <p:ph idx="1"/>
          </p:nvPr>
        </p:nvSpPr>
        <p:spPr/>
        <p:txBody>
          <a:bodyPr/>
          <a:lstStyle/>
          <a:p>
            <a:r>
              <a:rPr lang="is-IS" dirty="0" smtClean="0"/>
              <a:t>Gagnarýni (document analysis) – eigindleg aðferð</a:t>
            </a:r>
          </a:p>
          <a:p>
            <a:r>
              <a:rPr lang="is-IS" dirty="0" smtClean="0"/>
              <a:t>Ekki hægt að alhæfa yfir á þýðið</a:t>
            </a:r>
          </a:p>
          <a:p>
            <a:r>
              <a:rPr lang="is-IS" dirty="0" smtClean="0"/>
              <a:t>Skoðuð fyrirliggjandi dómsskjöl </a:t>
            </a:r>
          </a:p>
          <a:p>
            <a:r>
              <a:rPr lang="is-IS" dirty="0" smtClean="0"/>
              <a:t>Takmarkast við það sem fram kemur í skjölunum </a:t>
            </a:r>
          </a:p>
          <a:p>
            <a:r>
              <a:rPr lang="is-IS" dirty="0" smtClean="0"/>
              <a:t>Ekki öll sagan, þyngstu barnaverndarmálin</a:t>
            </a:r>
          </a:p>
          <a:p>
            <a:r>
              <a:rPr lang="is-IS" dirty="0" smtClean="0"/>
              <a:t>Tengsl rannsakanda við málaflokkinn</a:t>
            </a:r>
          </a:p>
          <a:p>
            <a:endParaRPr lang="is-IS" dirty="0"/>
          </a:p>
        </p:txBody>
      </p:sp>
    </p:spTree>
    <p:extLst>
      <p:ext uri="{BB962C8B-B14F-4D97-AF65-F5344CB8AC3E}">
        <p14:creationId xmlns="" xmlns:p14="http://schemas.microsoft.com/office/powerpoint/2010/main" val="142914409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1587</TotalTime>
  <Words>1595</Words>
  <Application>Microsoft Office PowerPoint</Application>
  <PresentationFormat>On-screen Show (4:3)</PresentationFormat>
  <Paragraphs>220</Paragraphs>
  <Slides>31</Slides>
  <Notes>25</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Office Theme</vt:lpstr>
      <vt:lpstr>Sýnileiki barnsins í barnaverndarmálum fyrir dómstólum á Íslandi 2002-2009</vt:lpstr>
      <vt:lpstr>Rannsóknin</vt:lpstr>
      <vt:lpstr>Rannsóknarspurning</vt:lpstr>
      <vt:lpstr>Barnaverndarlög nr. 80/2002</vt:lpstr>
      <vt:lpstr>Samningur Sameinuðu þjóðanna um réttindi barnsins</vt:lpstr>
      <vt:lpstr>Samningur Sameinuðu þjóðanna um réttindi barnsins</vt:lpstr>
      <vt:lpstr>Hvers vegna þátttaka barna?</vt:lpstr>
      <vt:lpstr>Hvernig ættu börnin að taka þátt?  </vt:lpstr>
      <vt:lpstr>Aðferð</vt:lpstr>
      <vt:lpstr>Aðferð</vt:lpstr>
      <vt:lpstr>Aðferð</vt:lpstr>
      <vt:lpstr>Niðurstöður</vt:lpstr>
      <vt:lpstr>Niðurstöður</vt:lpstr>
      <vt:lpstr>Niðurstöður</vt:lpstr>
      <vt:lpstr>Niðurstöður</vt:lpstr>
      <vt:lpstr>Niðurstöður</vt:lpstr>
      <vt:lpstr>Niðurstöður</vt:lpstr>
      <vt:lpstr>Niðurstöður</vt:lpstr>
      <vt:lpstr>Niðurstöður Sýnileiki barnsins</vt:lpstr>
      <vt:lpstr>Engin tilvísan til barns</vt:lpstr>
      <vt:lpstr>Vísað til hagsmuna/réttinda</vt:lpstr>
      <vt:lpstr>Sjónarmið barns kemur fram</vt:lpstr>
      <vt:lpstr>Sjónarmiði barns svarað</vt:lpstr>
      <vt:lpstr>Niðurstöður – umræða</vt:lpstr>
      <vt:lpstr>Niðurstöður – umræða</vt:lpstr>
      <vt:lpstr>Niðurstöður – umræða</vt:lpstr>
      <vt:lpstr>Niðurstöður – umræða</vt:lpstr>
      <vt:lpstr>Niðurstöður – umræða</vt:lpstr>
      <vt:lpstr>Niðurstöður – umræða</vt:lpstr>
      <vt:lpstr>Til athugunar fyrir dómstóla</vt:lpstr>
      <vt:lpstr>Til athugunar fyrir barnaverndarnefndir</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Notandi</dc:creator>
  <cp:lastModifiedBy>Guðrún Jónsdóttir</cp:lastModifiedBy>
  <cp:revision>87</cp:revision>
  <dcterms:created xsi:type="dcterms:W3CDTF">2010-10-09T18:15:33Z</dcterms:created>
  <dcterms:modified xsi:type="dcterms:W3CDTF">2011-03-05T17:21:59Z</dcterms:modified>
</cp:coreProperties>
</file>