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85F71-D2B3-483D-985A-CB29863C30DB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9D9E8-F7EC-4EE4-AB05-3FA6DA7A3CA8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13291-B03E-4DAF-9098-42B10C111175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D703-2851-4E5D-8600-9FB26E6726F6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13291-B03E-4DAF-9098-42B10C111175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D703-2851-4E5D-8600-9FB26E6726F6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13291-B03E-4DAF-9098-42B10C111175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D703-2851-4E5D-8600-9FB26E6726F6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13291-B03E-4DAF-9098-42B10C111175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D703-2851-4E5D-8600-9FB26E6726F6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13291-B03E-4DAF-9098-42B10C111175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D703-2851-4E5D-8600-9FB26E6726F6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13291-B03E-4DAF-9098-42B10C111175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D703-2851-4E5D-8600-9FB26E6726F6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13291-B03E-4DAF-9098-42B10C111175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D703-2851-4E5D-8600-9FB26E6726F6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13291-B03E-4DAF-9098-42B10C111175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D703-2851-4E5D-8600-9FB26E6726F6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13291-B03E-4DAF-9098-42B10C111175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D703-2851-4E5D-8600-9FB26E6726F6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13291-B03E-4DAF-9098-42B10C111175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D703-2851-4E5D-8600-9FB26E6726F6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13291-B03E-4DAF-9098-42B10C111175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D703-2851-4E5D-8600-9FB26E6726F6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4013291-B03E-4DAF-9098-42B10C111175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endParaRPr lang="is-I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2ED703-2851-4E5D-8600-9FB26E6726F6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s-IS" sz="1200">
                <a:solidFill>
                  <a:schemeClr val="bg2"/>
                </a:solidFill>
              </a:rPr>
              <a:t>HÖFÐABORG  </a:t>
            </a:r>
            <a:r>
              <a:rPr lang="is-IS" sz="1200">
                <a:solidFill>
                  <a:schemeClr val="bg2"/>
                </a:solidFill>
                <a:cs typeface="Times New Roman" pitchFamily="1" charset="0"/>
              </a:rPr>
              <a:t>·  BORGARTÚNI 21  ·  105 REYKJAVÍK  ·  www.bvs.is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867400" y="6858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s-IS" sz="1800">
                <a:solidFill>
                  <a:schemeClr val="bg2"/>
                </a:solidFill>
              </a:rPr>
              <a:t>B</a:t>
            </a:r>
            <a:r>
              <a:rPr lang="is-IS" sz="1600">
                <a:solidFill>
                  <a:schemeClr val="bg2"/>
                </a:solidFill>
              </a:rPr>
              <a:t>ARNAVERNDARSTOFA</a:t>
            </a:r>
            <a:endParaRPr lang="en-US" sz="1600">
              <a:solidFill>
                <a:schemeClr val="bg2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657600" y="1066800"/>
            <a:ext cx="5486400" cy="2143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/>
          </a:p>
        </p:txBody>
      </p:sp>
      <p:pic>
        <p:nvPicPr>
          <p:cNvPr id="1036" name="Picture 12" descr="skjoldu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0" y="228600"/>
            <a:ext cx="457200" cy="4810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pitchFamily="1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pitchFamily="1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pitchFamily="1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pitchFamily="1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–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–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b="1" dirty="0" smtClean="0"/>
              <a:t>Fjölmiðlar og barnavernd</a:t>
            </a:r>
            <a:r>
              <a:rPr lang="is-IS" sz="2200" dirty="0" smtClean="0"/>
              <a:t/>
            </a:r>
            <a:br>
              <a:rPr lang="is-IS" sz="2200" dirty="0" smtClean="0"/>
            </a:br>
            <a:r>
              <a:rPr lang="is-IS" sz="2200" dirty="0" smtClean="0"/>
              <a:t>- Réttur barna til friðhelgi einkalífs -</a:t>
            </a:r>
            <a:br>
              <a:rPr lang="is-IS" sz="2200" dirty="0" smtClean="0"/>
            </a:br>
            <a:endParaRPr lang="is-I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is-IS" sz="2000" dirty="0" smtClean="0"/>
              <a:t>Heiða Björg Pálmadóttir</a:t>
            </a:r>
          </a:p>
          <a:p>
            <a:pPr algn="l"/>
            <a:r>
              <a:rPr lang="is-IS" sz="2000" dirty="0" smtClean="0"/>
              <a:t>lögfræðingur Barnaverndarstofu</a:t>
            </a:r>
          </a:p>
          <a:p>
            <a:pPr algn="l"/>
            <a:endParaRPr lang="is-IS" sz="2000" dirty="0" smtClean="0"/>
          </a:p>
          <a:p>
            <a:pPr algn="l"/>
            <a:endParaRPr lang="is-IS" sz="2000" dirty="0" smtClean="0"/>
          </a:p>
          <a:p>
            <a:pPr algn="l"/>
            <a:r>
              <a:rPr lang="is-IS" sz="2000" dirty="0" smtClean="0"/>
              <a:t>Málstofa 22. febrúar 2010</a:t>
            </a:r>
            <a:endParaRPr lang="is-I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s-IS" sz="3400" b="1" dirty="0" smtClean="0"/>
              <a:t>Tjáningarfrelsi og friðhelgi einkalífs</a:t>
            </a:r>
            <a:endParaRPr lang="is-I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Grundvallarréttindi í íslensku samfélagi</a:t>
            </a:r>
          </a:p>
          <a:p>
            <a:r>
              <a:rPr lang="is-IS" dirty="0" smtClean="0"/>
              <a:t>Stjórnarskrárvernd frá 1874</a:t>
            </a:r>
          </a:p>
          <a:p>
            <a:pPr lvl="1"/>
            <a:r>
              <a:rPr lang="is-IS" dirty="0" smtClean="0"/>
              <a:t>Nú 71. og 73. gr.</a:t>
            </a:r>
          </a:p>
          <a:p>
            <a:r>
              <a:rPr lang="is-IS" dirty="0" smtClean="0"/>
              <a:t>Vernduð í alþjóðlegum mannréttindasamningum</a:t>
            </a:r>
          </a:p>
          <a:p>
            <a:pPr>
              <a:buNone/>
            </a:pPr>
            <a:endParaRPr lang="is-IS" dirty="0" smtClean="0"/>
          </a:p>
          <a:p>
            <a:r>
              <a:rPr lang="is-IS" dirty="0" smtClean="0"/>
              <a:t>Tjáningarfrelsi </a:t>
            </a:r>
            <a:r>
              <a:rPr lang="is-IS" dirty="0" smtClean="0">
                <a:solidFill>
                  <a:srgbClr val="FFC000"/>
                </a:solidFill>
              </a:rPr>
              <a:t>&lt;—&gt; </a:t>
            </a:r>
            <a:r>
              <a:rPr lang="is-IS" dirty="0" smtClean="0"/>
              <a:t>Friðhelgi einkalífs</a:t>
            </a:r>
            <a:endParaRPr lang="is-I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s-IS" sz="3400" b="1" dirty="0" smtClean="0"/>
              <a:t>Staðreyndir eða gildisdómar?</a:t>
            </a:r>
            <a:endParaRPr lang="is-I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Dómstólar veita fjölmiðlum mikið svigrúm við framsetningu efnis</a:t>
            </a:r>
          </a:p>
          <a:p>
            <a:pPr lvl="1"/>
            <a:r>
              <a:rPr lang="is-IS" dirty="0" smtClean="0"/>
              <a:t>Krafa um vönduð vinnubrögð</a:t>
            </a:r>
          </a:p>
          <a:p>
            <a:pPr lvl="1"/>
            <a:r>
              <a:rPr lang="is-IS" dirty="0" smtClean="0"/>
              <a:t>Gerður greinarmunur á staðreyndum og gildisdómum (e. value judgement)</a:t>
            </a:r>
          </a:p>
          <a:p>
            <a:pPr lvl="2"/>
            <a:r>
              <a:rPr lang="is-IS" dirty="0" smtClean="0"/>
              <a:t>Óheimilt að setja gildisdóma fram sem staðreyndir</a:t>
            </a:r>
          </a:p>
          <a:p>
            <a:pPr lvl="2">
              <a:buNone/>
            </a:pPr>
            <a:endParaRPr lang="is-IS" dirty="0" smtClean="0"/>
          </a:p>
          <a:p>
            <a:r>
              <a:rPr lang="is-IS" dirty="0" smtClean="0"/>
              <a:t>Gera fjölmiðlar greinarmun á?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s-IS" sz="3400" b="1" dirty="0" smtClean="0"/>
              <a:t>Tjáningarfrelsi og barnavernd</a:t>
            </a:r>
            <a:endParaRPr lang="is-I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txBody>
          <a:bodyPr/>
          <a:lstStyle/>
          <a:p>
            <a:r>
              <a:rPr lang="is-IS" dirty="0" smtClean="0"/>
              <a:t>Tjáningarfrelsi </a:t>
            </a:r>
            <a:r>
              <a:rPr lang="is-IS" dirty="0" smtClean="0">
                <a:solidFill>
                  <a:srgbClr val="FFC000"/>
                </a:solidFill>
              </a:rPr>
              <a:t>&lt;—&gt; </a:t>
            </a:r>
            <a:r>
              <a:rPr lang="is-IS" dirty="0" smtClean="0"/>
              <a:t>Friðhelgi einkalífs</a:t>
            </a:r>
          </a:p>
          <a:p>
            <a:pPr lvl="1"/>
            <a:r>
              <a:rPr lang="is-IS" dirty="0" smtClean="0"/>
              <a:t>Reynir oft á mörkin</a:t>
            </a:r>
          </a:p>
          <a:p>
            <a:r>
              <a:rPr lang="is-IS" dirty="0" smtClean="0"/>
              <a:t>Samþykki aðila forsenda umfjöllunar</a:t>
            </a:r>
          </a:p>
          <a:p>
            <a:pPr lvl="1"/>
            <a:r>
              <a:rPr lang="is-IS" dirty="0" smtClean="0"/>
              <a:t>Heimild til að veita upplýsingar um aðra?</a:t>
            </a:r>
          </a:p>
          <a:p>
            <a:r>
              <a:rPr lang="is-IS" dirty="0" smtClean="0"/>
              <a:t>Réttur barna til einkalífs sjálfstæður</a:t>
            </a:r>
          </a:p>
          <a:p>
            <a:pPr lvl="1"/>
            <a:r>
              <a:rPr lang="is-IS" dirty="0" smtClean="0"/>
              <a:t>Heimild til að veita samþykki?</a:t>
            </a:r>
          </a:p>
          <a:p>
            <a:pPr lvl="2">
              <a:buNone/>
            </a:pPr>
            <a:r>
              <a:rPr lang="is-IS" dirty="0" smtClean="0"/>
              <a:t>Foreldrar – barnið?</a:t>
            </a:r>
          </a:p>
          <a:p>
            <a:r>
              <a:rPr lang="is-IS" dirty="0" smtClean="0"/>
              <a:t>Alltaf sameiginlegir hagsmunir foreldra og barna?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s-IS" sz="3400" b="1" dirty="0" smtClean="0"/>
              <a:t>Tjáningarfrelsi og barnavernd</a:t>
            </a:r>
            <a:endParaRPr lang="is-I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Fjölmiðlaumfjöllun lifir áfram</a:t>
            </a:r>
          </a:p>
          <a:p>
            <a:r>
              <a:rPr lang="is-IS" dirty="0" smtClean="0"/>
              <a:t>Nafnleynd alltaf trygging fyrir friðhelgi einkalífs?</a:t>
            </a:r>
          </a:p>
          <a:p>
            <a:pPr>
              <a:buNone/>
            </a:pPr>
            <a:endParaRPr lang="is-IS" dirty="0" smtClean="0"/>
          </a:p>
          <a:p>
            <a:r>
              <a:rPr lang="is-IS" dirty="0" smtClean="0"/>
              <a:t>Vönduð umfjöllun hagsmunir allra</a:t>
            </a:r>
          </a:p>
          <a:p>
            <a:pPr lvl="1"/>
            <a:r>
              <a:rPr lang="is-IS" dirty="0" smtClean="0"/>
              <a:t>Foreldrar – börn – fjölmiðlar – barnavernd</a:t>
            </a:r>
          </a:p>
          <a:p>
            <a:pPr lvl="1"/>
            <a:r>
              <a:rPr lang="is-IS" dirty="0" smtClean="0"/>
              <a:t>Byggir upp traust </a:t>
            </a:r>
            <a:r>
              <a:rPr lang="is-IS" dirty="0" smtClean="0">
                <a:solidFill>
                  <a:srgbClr val="FFC000"/>
                </a:solidFill>
              </a:rPr>
              <a:t>=&gt;</a:t>
            </a:r>
            <a:r>
              <a:rPr lang="is-IS" dirty="0" smtClean="0"/>
              <a:t> Vandaðri umfjöllun</a:t>
            </a:r>
          </a:p>
          <a:p>
            <a:endParaRPr lang="is-I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æru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Glærur</Template>
  <TotalTime>23</TotalTime>
  <Words>155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Glærur</vt:lpstr>
      <vt:lpstr>Fjölmiðlar og barnavernd - Réttur barna til friðhelgi einkalífs - </vt:lpstr>
      <vt:lpstr>Tjáningarfrelsi og friðhelgi einkalífs</vt:lpstr>
      <vt:lpstr>Staðreyndir eða gildisdómar?</vt:lpstr>
      <vt:lpstr>Tjáningarfrelsi og barnavernd</vt:lpstr>
      <vt:lpstr>Tjáningarfrelsi og barnavernd</vt:lpstr>
      <vt:lpstr>Slide 6</vt:lpstr>
    </vt:vector>
  </TitlesOfParts>
  <Company>BVS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Fjölmiðlar og barnavernd - Réttur barna til friðhelgi einkalífs - </dc:title>
  <dc:creator>Heiða Björg Pálmadóttir</dc:creator>
  <cp:lastModifiedBy>steinunn</cp:lastModifiedBy>
  <cp:revision>5</cp:revision>
  <dcterms:created xsi:type="dcterms:W3CDTF">2010-02-22T10:31:49Z</dcterms:created>
  <dcterms:modified xsi:type="dcterms:W3CDTF">2010-03-17T15:22:45Z</dcterms:modified>
</cp:coreProperties>
</file>