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682FC6-BE25-4808-BEED-6A1FEF5A3C0C}" type="datetimeFigureOut">
              <a:rPr lang="is-IS" smtClean="0"/>
              <a:t>1.10.2009</a:t>
            </a:fld>
            <a:endParaRPr lang="is-I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E53C4-389B-427D-826C-E3DF8D191DEB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682FC6-BE25-4808-BEED-6A1FEF5A3C0C}" type="datetimeFigureOut">
              <a:rPr lang="is-IS" smtClean="0"/>
              <a:t>1.10.2009</a:t>
            </a:fld>
            <a:endParaRPr lang="is-I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E53C4-389B-427D-826C-E3DF8D191DEB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21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609600"/>
            <a:ext cx="5678487" cy="5421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682FC6-BE25-4808-BEED-6A1FEF5A3C0C}" type="datetimeFigureOut">
              <a:rPr lang="is-IS" smtClean="0"/>
              <a:t>1.10.2009</a:t>
            </a:fld>
            <a:endParaRPr lang="is-I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E53C4-389B-427D-826C-E3DF8D191DEB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s-IS"/>
              <a:t>Ólöf Ásta Farestveit - Barnahus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CB13C-BC09-4000-9178-4D2C2BA59C90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s-IS"/>
              <a:t>Ólöf Ásta Farestveit - Barnahus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1C822-DC9D-4BFB-BD3A-B3D68890E9C0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682FC6-BE25-4808-BEED-6A1FEF5A3C0C}" type="datetimeFigureOut">
              <a:rPr lang="is-IS" smtClean="0"/>
              <a:t>1.10.2009</a:t>
            </a:fld>
            <a:endParaRPr lang="is-I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E53C4-389B-427D-826C-E3DF8D191DEB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682FC6-BE25-4808-BEED-6A1FEF5A3C0C}" type="datetimeFigureOut">
              <a:rPr lang="is-IS" smtClean="0"/>
              <a:t>1.10.2009</a:t>
            </a:fld>
            <a:endParaRPr lang="is-I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E53C4-389B-427D-826C-E3DF8D191DEB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9161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161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682FC6-BE25-4808-BEED-6A1FEF5A3C0C}" type="datetimeFigureOut">
              <a:rPr lang="is-IS" smtClean="0"/>
              <a:t>1.10.2009</a:t>
            </a:fld>
            <a:endParaRPr lang="is-I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E53C4-389B-427D-826C-E3DF8D191DEB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682FC6-BE25-4808-BEED-6A1FEF5A3C0C}" type="datetimeFigureOut">
              <a:rPr lang="is-IS" smtClean="0"/>
              <a:t>1.10.2009</a:t>
            </a:fld>
            <a:endParaRPr lang="is-I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E53C4-389B-427D-826C-E3DF8D191DEB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682FC6-BE25-4808-BEED-6A1FEF5A3C0C}" type="datetimeFigureOut">
              <a:rPr lang="is-IS" smtClean="0"/>
              <a:t>1.10.2009</a:t>
            </a:fld>
            <a:endParaRPr lang="is-I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E53C4-389B-427D-826C-E3DF8D191DEB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682FC6-BE25-4808-BEED-6A1FEF5A3C0C}" type="datetimeFigureOut">
              <a:rPr lang="is-IS" smtClean="0"/>
              <a:t>1.10.2009</a:t>
            </a:fld>
            <a:endParaRPr lang="is-I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E53C4-389B-427D-826C-E3DF8D191DEB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682FC6-BE25-4808-BEED-6A1FEF5A3C0C}" type="datetimeFigureOut">
              <a:rPr lang="is-IS" smtClean="0"/>
              <a:t>1.10.2009</a:t>
            </a:fld>
            <a:endParaRPr lang="is-I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E53C4-389B-427D-826C-E3DF8D191DEB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is-I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682FC6-BE25-4808-BEED-6A1FEF5A3C0C}" type="datetimeFigureOut">
              <a:rPr lang="is-IS" smtClean="0"/>
              <a:t>1.10.2009</a:t>
            </a:fld>
            <a:endParaRPr lang="is-I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E53C4-389B-427D-826C-E3DF8D191DEB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161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09682FC6-BE25-4808-BEED-6A1FEF5A3C0C}" type="datetimeFigureOut">
              <a:rPr lang="is-IS" smtClean="0"/>
              <a:t>1.10.2009</a:t>
            </a:fld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4FCE53C4-389B-427D-826C-E3DF8D191DEB}" type="slidenum">
              <a:rPr lang="is-IS" smtClean="0"/>
              <a:t>‹#›</a:t>
            </a:fld>
            <a:endParaRPr lang="is-IS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s-IS" sz="1200" b="1">
                <a:solidFill>
                  <a:srgbClr val="FFCC00"/>
                </a:solidFill>
              </a:rPr>
              <a:t>Barnahús – The Children´s House</a:t>
            </a:r>
            <a:r>
              <a:rPr lang="is-IS" sz="1200" b="1">
                <a:solidFill>
                  <a:srgbClr val="FFCC00"/>
                </a:solidFill>
                <a:cs typeface="Times New Roman" pitchFamily="18" charset="0"/>
              </a:rPr>
              <a:t>  ·  www.bvs.is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3657600" y="1066800"/>
            <a:ext cx="5486400" cy="2143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800"/>
          </a:p>
        </p:txBody>
      </p:sp>
      <p:pic>
        <p:nvPicPr>
          <p:cNvPr id="1033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96188" y="115888"/>
            <a:ext cx="9525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Barnahús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 smtClean="0"/>
              <a:t>Ólöf Ásta </a:t>
            </a:r>
            <a:r>
              <a:rPr lang="is-IS" dirty="0" err="1" smtClean="0"/>
              <a:t>Farestveit</a:t>
            </a:r>
            <a:endParaRPr lang="is-IS" dirty="0" smtClean="0"/>
          </a:p>
          <a:p>
            <a:r>
              <a:rPr lang="is-IS" dirty="0" smtClean="0"/>
              <a:t>forstöðumaður</a:t>
            </a:r>
          </a:p>
          <a:p>
            <a:r>
              <a:rPr lang="is-IS" sz="2000" dirty="0" smtClean="0"/>
              <a:t>Barnaverndarstofa október 2009</a:t>
            </a:r>
            <a:endParaRPr lang="is-I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s-IS" smtClean="0"/>
              <a:t>Ólöf Ásta Farestveit - Barnahus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Læknisskoðun</a:t>
            </a:r>
            <a:endParaRPr lang="is-IS" dirty="0" smtClean="0"/>
          </a:p>
        </p:txBody>
      </p:sp>
      <p:sp>
        <p:nvSpPr>
          <p:cNvPr id="1946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42672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s-IS" sz="2400" dirty="0" smtClean="0"/>
              <a:t>Barnalæknir</a:t>
            </a:r>
          </a:p>
          <a:p>
            <a:pPr>
              <a:lnSpc>
                <a:spcPct val="90000"/>
              </a:lnSpc>
            </a:pPr>
            <a:r>
              <a:rPr lang="is-IS" sz="2400" dirty="0" smtClean="0"/>
              <a:t>Barnahjúkrunarfræðingur</a:t>
            </a:r>
            <a:endParaRPr lang="is-IS" sz="2400" dirty="0" smtClean="0"/>
          </a:p>
          <a:p>
            <a:pPr>
              <a:lnSpc>
                <a:spcPct val="90000"/>
              </a:lnSpc>
            </a:pPr>
            <a:r>
              <a:rPr lang="is-IS" sz="2400" dirty="0" smtClean="0"/>
              <a:t>Kvensjúkdómalæknir</a:t>
            </a:r>
            <a:endParaRPr lang="is-IS" sz="2400" dirty="0" smtClean="0"/>
          </a:p>
          <a:p>
            <a:pPr>
              <a:lnSpc>
                <a:spcPct val="90000"/>
              </a:lnSpc>
            </a:pPr>
            <a:r>
              <a:rPr lang="is-IS" sz="2400" dirty="0" smtClean="0"/>
              <a:t>Löng reynsla í skoðunum á börnum</a:t>
            </a:r>
            <a:endParaRPr lang="is-IS" sz="2400" dirty="0" smtClean="0"/>
          </a:p>
          <a:p>
            <a:pPr>
              <a:lnSpc>
                <a:spcPct val="90000"/>
              </a:lnSpc>
            </a:pPr>
            <a:r>
              <a:rPr lang="is-IS" sz="2400" dirty="0" err="1" smtClean="0"/>
              <a:t>Videocolposcope</a:t>
            </a:r>
            <a:endParaRPr lang="is-IS" sz="2400" dirty="0" smtClean="0"/>
          </a:p>
          <a:p>
            <a:pPr>
              <a:lnSpc>
                <a:spcPct val="90000"/>
              </a:lnSpc>
            </a:pPr>
            <a:r>
              <a:rPr lang="is-IS" sz="2400" dirty="0" smtClean="0"/>
              <a:t>Öryggi</a:t>
            </a:r>
            <a:endParaRPr lang="is-IS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is-IS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is-IS" sz="2400" dirty="0" smtClean="0"/>
          </a:p>
        </p:txBody>
      </p:sp>
      <p:pic>
        <p:nvPicPr>
          <p:cNvPr id="19461" name="Picture 7" descr="barnahus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2243138"/>
            <a:ext cx="3810000" cy="3014662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s-IS" smtClean="0"/>
              <a:t>Ólöf Ásta Farestveit - Barnahus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Ráðgjöf fyrir börn og foreldra</a:t>
            </a:r>
            <a:endParaRPr lang="is-IS" dirty="0" smtClean="0"/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4648200" cy="3657600"/>
          </a:xfrm>
        </p:spPr>
        <p:txBody>
          <a:bodyPr/>
          <a:lstStyle/>
          <a:p>
            <a:r>
              <a:rPr lang="is-IS" sz="2800" dirty="0" smtClean="0"/>
              <a:t>Barnið hittir meðferðaraðila</a:t>
            </a:r>
            <a:endParaRPr lang="is-IS" sz="2800" dirty="0" smtClean="0"/>
          </a:p>
          <a:p>
            <a:r>
              <a:rPr lang="is-IS" sz="2800" dirty="0" smtClean="0"/>
              <a:t>Foreldrar fá ráðgjöf hvernig þeir geta hjálpað barninu</a:t>
            </a:r>
            <a:endParaRPr lang="is-IS" sz="2800" dirty="0" smtClean="0"/>
          </a:p>
          <a:p>
            <a:r>
              <a:rPr lang="is-IS" sz="2800" dirty="0" smtClean="0"/>
              <a:t>Meðferðaráætlun gerð</a:t>
            </a:r>
            <a:endParaRPr lang="is-IS" sz="2800" dirty="0" smtClean="0"/>
          </a:p>
        </p:txBody>
      </p:sp>
      <p:pic>
        <p:nvPicPr>
          <p:cNvPr id="20485" name="Picture 5" descr="2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86400" y="2376488"/>
            <a:ext cx="3276600" cy="25622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s-IS" smtClean="0"/>
              <a:t>Ólöf Ásta Farestveit - Barnahus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Meðferðin</a:t>
            </a:r>
            <a:endParaRPr lang="is-IS" dirty="0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s-IS" dirty="0" smtClean="0"/>
              <a:t>Meðferðaraðilinn sér viðtalið á DVD</a:t>
            </a:r>
            <a:endParaRPr lang="is-IS" dirty="0" smtClean="0"/>
          </a:p>
          <a:p>
            <a:pPr>
              <a:lnSpc>
                <a:spcPct val="90000"/>
              </a:lnSpc>
            </a:pPr>
            <a:r>
              <a:rPr lang="is-IS" dirty="0" err="1" smtClean="0"/>
              <a:t>Trauma</a:t>
            </a:r>
            <a:r>
              <a:rPr lang="is-IS" dirty="0" smtClean="0"/>
              <a:t> </a:t>
            </a:r>
            <a:r>
              <a:rPr lang="is-IS" dirty="0" err="1" smtClean="0"/>
              <a:t>focused</a:t>
            </a:r>
            <a:r>
              <a:rPr lang="is-IS" dirty="0" smtClean="0"/>
              <a:t> </a:t>
            </a:r>
            <a:r>
              <a:rPr lang="is-IS" dirty="0" err="1" smtClean="0"/>
              <a:t>therapy</a:t>
            </a:r>
            <a:r>
              <a:rPr lang="is-IS" dirty="0" smtClean="0"/>
              <a:t> ( allt að 14 skipti)</a:t>
            </a:r>
            <a:endParaRPr lang="is-IS" dirty="0" smtClean="0"/>
          </a:p>
          <a:p>
            <a:pPr>
              <a:lnSpc>
                <a:spcPct val="90000"/>
              </a:lnSpc>
            </a:pPr>
            <a:r>
              <a:rPr lang="is-IS" dirty="0" smtClean="0"/>
              <a:t>Foreldar hafa aðgang að meðferðaraðila</a:t>
            </a:r>
            <a:endParaRPr lang="is-IS" dirty="0" smtClean="0"/>
          </a:p>
          <a:p>
            <a:pPr>
              <a:lnSpc>
                <a:spcPct val="90000"/>
              </a:lnSpc>
            </a:pPr>
            <a:r>
              <a:rPr lang="is-IS" dirty="0" smtClean="0"/>
              <a:t>Meðferðaraðilinn skrifar greinargerð fyrir ríkissaksóknara og er vitni í dómssal</a:t>
            </a:r>
            <a:endParaRPr lang="is-I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s-IS" smtClean="0"/>
              <a:t>Ólöf Ásta Farestveit - Barnahus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Barnahús í 10 ár</a:t>
            </a:r>
            <a:endParaRPr lang="is-IS" dirty="0" smtClean="0"/>
          </a:p>
        </p:txBody>
      </p:sp>
      <p:graphicFrame>
        <p:nvGraphicFramePr>
          <p:cNvPr id="54302" name="Group 30"/>
          <p:cNvGraphicFramePr>
            <a:graphicFrameLocks noGrp="1"/>
          </p:cNvGraphicFramePr>
          <p:nvPr>
            <p:ph idx="1"/>
          </p:nvPr>
        </p:nvGraphicFramePr>
        <p:xfrm>
          <a:off x="685800" y="1828800"/>
          <a:ext cx="7696200" cy="3718560"/>
        </p:xfrm>
        <a:graphic>
          <a:graphicData uri="http://schemas.openxmlformats.org/drawingml/2006/table">
            <a:tbl>
              <a:tblPr/>
              <a:tblGrid>
                <a:gridCol w="2565400"/>
                <a:gridCol w="2565400"/>
                <a:gridCol w="25654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Fjöldi barna</a:t>
                      </a:r>
                      <a:endParaRPr kumimoji="0" lang="is-I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Meðaltal</a:t>
                      </a:r>
                      <a:endParaRPr kumimoji="0" lang="is-I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Rannsóknar-viðtal</a:t>
                      </a:r>
                      <a:endParaRPr kumimoji="0" lang="is-I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Meðferð</a:t>
                      </a:r>
                      <a:endParaRPr kumimoji="0" lang="is-I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Læknis-skoðun</a:t>
                      </a:r>
                      <a:endParaRPr kumimoji="0" lang="is-I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s-IS" smtClean="0"/>
              <a:t>Ólöf Ásta Farestveit - Barnahus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Rannsóknarviðtöl</a:t>
            </a:r>
            <a:endParaRPr lang="is-IS" dirty="0" smtClean="0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82588" y="1828800"/>
          <a:ext cx="7977187" cy="3386138"/>
        </p:xfrm>
        <a:graphic>
          <a:graphicData uri="http://schemas.openxmlformats.org/presentationml/2006/ole">
            <p:oleObj spid="_x0000_s1026" name="Chart" r:id="rId3" imgW="7877175" imgH="3343453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Aldursskipting á 10 árum</a:t>
            </a:r>
            <a:endParaRPr lang="is-IS" dirty="0" smtClean="0"/>
          </a:p>
        </p:txBody>
      </p:sp>
      <p:graphicFrame>
        <p:nvGraphicFramePr>
          <p:cNvPr id="2050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1919288"/>
          <a:ext cx="7629525" cy="3829050"/>
        </p:xfrm>
        <a:graphic>
          <a:graphicData uri="http://schemas.openxmlformats.org/presentationml/2006/ole">
            <p:oleObj spid="_x0000_s2050" name="Chart" r:id="rId3" imgW="7610475" imgH="3819347" progId="Excel.Chart.8">
              <p:embed/>
            </p:oleObj>
          </a:graphicData>
        </a:graphic>
      </p:graphicFrame>
      <p:sp>
        <p:nvSpPr>
          <p:cNvPr id="205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Ólöf Ásta Farestveit Barnahús Island</a:t>
            </a:r>
            <a:endParaRPr lang="is-I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Fjöldi barna 2008</a:t>
            </a:r>
            <a:endParaRPr lang="is-IS" dirty="0" smtClean="0"/>
          </a:p>
        </p:txBody>
      </p:sp>
      <p:graphicFrame>
        <p:nvGraphicFramePr>
          <p:cNvPr id="3074" name="Content Placeholder 5"/>
          <p:cNvGraphicFramePr>
            <a:graphicFrameLocks noGrp="1"/>
          </p:cNvGraphicFramePr>
          <p:nvPr>
            <p:ph idx="1"/>
          </p:nvPr>
        </p:nvGraphicFramePr>
        <p:xfrm>
          <a:off x="693738" y="1919288"/>
          <a:ext cx="7626350" cy="4017962"/>
        </p:xfrm>
        <a:graphic>
          <a:graphicData uri="http://schemas.openxmlformats.org/presentationml/2006/ole">
            <p:oleObj spid="_x0000_s3074" name="Chart" r:id="rId3" imgW="7610475" imgH="4009949" progId="Excel.Chart.8">
              <p:embed/>
            </p:oleObj>
          </a:graphicData>
        </a:graphic>
      </p:graphicFrame>
      <p:sp>
        <p:nvSpPr>
          <p:cNvPr id="307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Ólöf Ásta Farestveit Barnahús Island</a:t>
            </a:r>
            <a:endParaRPr lang="is-I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Skipting milli kynja í rannsóknarviðtölum</a:t>
            </a:r>
            <a:endParaRPr lang="is-IS" dirty="0" smtClean="0"/>
          </a:p>
        </p:txBody>
      </p:sp>
      <p:graphicFrame>
        <p:nvGraphicFramePr>
          <p:cNvPr id="4098" name="Content Placeholder 4"/>
          <p:cNvGraphicFramePr>
            <a:graphicFrameLocks noGrp="1"/>
          </p:cNvGraphicFramePr>
          <p:nvPr>
            <p:ph idx="1"/>
          </p:nvPr>
        </p:nvGraphicFramePr>
        <p:xfrm>
          <a:off x="682625" y="1919288"/>
          <a:ext cx="7627938" cy="4019550"/>
        </p:xfrm>
        <a:graphic>
          <a:graphicData uri="http://schemas.openxmlformats.org/presentationml/2006/ole">
            <p:oleObj spid="_x0000_s4098" name="Chart" r:id="rId3" imgW="7610475" imgH="4009949" progId="Excel.Chart.8">
              <p:embed/>
            </p:oleObj>
          </a:graphicData>
        </a:graphic>
      </p:graphicFrame>
      <p:sp>
        <p:nvSpPr>
          <p:cNvPr id="410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Ólöf Ásta Farestveit Barnahús Island</a:t>
            </a:r>
            <a:endParaRPr lang="is-I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Meðferð 2008 miðað við aldur</a:t>
            </a:r>
            <a:endParaRPr lang="is-IS" dirty="0" smtClean="0"/>
          </a:p>
        </p:txBody>
      </p:sp>
      <p:graphicFrame>
        <p:nvGraphicFramePr>
          <p:cNvPr id="5122" name="Content Placeholder 4"/>
          <p:cNvGraphicFramePr>
            <a:graphicFrameLocks noGrp="1"/>
          </p:cNvGraphicFramePr>
          <p:nvPr>
            <p:ph idx="1"/>
          </p:nvPr>
        </p:nvGraphicFramePr>
        <p:xfrm>
          <a:off x="682625" y="1919288"/>
          <a:ext cx="7627938" cy="4019550"/>
        </p:xfrm>
        <a:graphic>
          <a:graphicData uri="http://schemas.openxmlformats.org/presentationml/2006/ole">
            <p:oleObj spid="_x0000_s5122" name="Chart" r:id="rId3" imgW="7610475" imgH="4009949" progId="Excel.Chart.8">
              <p:embed/>
            </p:oleObj>
          </a:graphicData>
        </a:graphic>
      </p:graphicFrame>
      <p:sp>
        <p:nvSpPr>
          <p:cNvPr id="512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Ólöf Ásta Farestveit Barnahús Island</a:t>
            </a:r>
            <a:endParaRPr lang="is-I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12-14 </a:t>
            </a:r>
            <a:r>
              <a:rPr lang="is-IS" dirty="0" smtClean="0"/>
              <a:t>ára stúlkur</a:t>
            </a:r>
            <a:endParaRPr lang="is-IS" dirty="0" smtClean="0"/>
          </a:p>
        </p:txBody>
      </p:sp>
      <p:graphicFrame>
        <p:nvGraphicFramePr>
          <p:cNvPr id="6146" name="Content Placeholder 4"/>
          <p:cNvGraphicFramePr>
            <a:graphicFrameLocks noGrp="1"/>
          </p:cNvGraphicFramePr>
          <p:nvPr>
            <p:ph idx="1"/>
          </p:nvPr>
        </p:nvGraphicFramePr>
        <p:xfrm>
          <a:off x="693738" y="1919288"/>
          <a:ext cx="8086725" cy="4019550"/>
        </p:xfrm>
        <a:graphic>
          <a:graphicData uri="http://schemas.openxmlformats.org/presentationml/2006/ole">
            <p:oleObj spid="_x0000_s6146" name="Chart" r:id="rId3" imgW="8067675" imgH="4009949" progId="Excel.Chart.8">
              <p:embed/>
            </p:oleObj>
          </a:graphicData>
        </a:graphic>
      </p:graphicFrame>
      <p:sp>
        <p:nvSpPr>
          <p:cNvPr id="614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Ólöf Ásta Farestveit Barnahús Island</a:t>
            </a:r>
            <a:endParaRPr lang="is-I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Barnahús </a:t>
            </a:r>
            <a:br>
              <a:rPr lang="is-IS" dirty="0" smtClean="0"/>
            </a:br>
            <a:r>
              <a:rPr lang="is-IS" dirty="0" smtClean="0"/>
              <a:t>öll þjónusta undir sama þaki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Samstarfsverkefni milli</a:t>
            </a:r>
          </a:p>
          <a:p>
            <a:r>
              <a:rPr lang="is-IS" dirty="0" err="1" smtClean="0"/>
              <a:t>Bvn</a:t>
            </a:r>
            <a:r>
              <a:rPr lang="is-IS" dirty="0" smtClean="0"/>
              <a:t>.</a:t>
            </a:r>
          </a:p>
          <a:p>
            <a:r>
              <a:rPr lang="is-IS" dirty="0" smtClean="0"/>
              <a:t>Réttarvörslukerfisins</a:t>
            </a:r>
          </a:p>
          <a:p>
            <a:r>
              <a:rPr lang="is-IS" dirty="0" smtClean="0"/>
              <a:t>Landspítalans</a:t>
            </a:r>
          </a:p>
          <a:p>
            <a:r>
              <a:rPr lang="is-IS" dirty="0" smtClean="0"/>
              <a:t>Ólíkir fagaðilar skulu koma til barnsins – en barnið þarf ekki að fara á marga staði</a:t>
            </a:r>
          </a:p>
          <a:p>
            <a:r>
              <a:rPr lang="is-IS" dirty="0" smtClean="0"/>
              <a:t>Tók til starfa 1. nóv. 1998</a:t>
            </a:r>
            <a:endParaRPr lang="is-I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s-IS" smtClean="0"/>
              <a:t>Ólöf Ásta Farestveit - Barnahus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Ríkissaksóknari</a:t>
            </a:r>
            <a:endParaRPr lang="is-IS" dirty="0" smtClean="0"/>
          </a:p>
        </p:txBody>
      </p:sp>
      <p:graphicFrame>
        <p:nvGraphicFramePr>
          <p:cNvPr id="62534" name="Group 70"/>
          <p:cNvGraphicFramePr>
            <a:graphicFrameLocks noGrp="1"/>
          </p:cNvGraphicFramePr>
          <p:nvPr>
            <p:ph idx="1"/>
          </p:nvPr>
        </p:nvGraphicFramePr>
        <p:xfrm>
          <a:off x="642938" y="1600200"/>
          <a:ext cx="7696200" cy="3962400"/>
        </p:xfrm>
        <a:graphic>
          <a:graphicData uri="http://schemas.openxmlformats.org/drawingml/2006/table">
            <a:tbl>
              <a:tblPr/>
              <a:tblGrid>
                <a:gridCol w="2057400"/>
                <a:gridCol w="914400"/>
                <a:gridCol w="1066800"/>
                <a:gridCol w="1219200"/>
                <a:gridCol w="1155700"/>
                <a:gridCol w="12827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Ár</a:t>
                      </a:r>
                      <a:endParaRPr kumimoji="0" lang="is-I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Heild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Fjöldi</a:t>
                      </a:r>
                      <a:endParaRPr kumimoji="0" lang="is-I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Lagt niður </a:t>
                      </a:r>
                      <a:r>
                        <a:rPr kumimoji="0" lang="is-I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41-57 %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ákæra</a:t>
                      </a:r>
                      <a:endParaRPr kumimoji="0" lang="is-I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sýknað</a:t>
                      </a:r>
                      <a:endParaRPr kumimoji="0" lang="is-I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dómur</a:t>
                      </a:r>
                      <a:endParaRPr kumimoji="0" lang="is-I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29  (13)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s-IS" smtClean="0"/>
              <a:t>Ólöf Ásta Farestveit - Barnahus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Eftir tilkomu Barnahúss</a:t>
            </a:r>
            <a:endParaRPr lang="is-IS" dirty="0" smtClean="0"/>
          </a:p>
        </p:txBody>
      </p:sp>
      <p:sp>
        <p:nvSpPr>
          <p:cNvPr id="2560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52578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s-IS" sz="2000" dirty="0" smtClean="0"/>
              <a:t>Flest börn fá þjónustu Barnahúss</a:t>
            </a:r>
            <a:endParaRPr lang="is-IS" sz="2000" dirty="0" smtClean="0"/>
          </a:p>
          <a:p>
            <a:pPr>
              <a:lnSpc>
                <a:spcPct val="90000"/>
              </a:lnSpc>
            </a:pPr>
            <a:r>
              <a:rPr lang="is-IS" sz="2000" dirty="0" smtClean="0"/>
              <a:t>Yfirlit yfir KOF</a:t>
            </a:r>
            <a:endParaRPr lang="is-IS" sz="2000" dirty="0" smtClean="0"/>
          </a:p>
          <a:p>
            <a:pPr>
              <a:lnSpc>
                <a:spcPct val="90000"/>
              </a:lnSpc>
            </a:pPr>
            <a:r>
              <a:rPr lang="is-IS" sz="2000" dirty="0" smtClean="0"/>
              <a:t>Barnið segir frá einu sinni</a:t>
            </a:r>
            <a:endParaRPr lang="is-IS" sz="2000" dirty="0" smtClean="0"/>
          </a:p>
          <a:p>
            <a:pPr>
              <a:lnSpc>
                <a:spcPct val="90000"/>
              </a:lnSpc>
            </a:pPr>
            <a:r>
              <a:rPr lang="is-IS" sz="2000" dirty="0" smtClean="0"/>
              <a:t>Heildræn meðferð þolenda KOF</a:t>
            </a:r>
            <a:endParaRPr lang="is-IS" sz="2000" dirty="0" smtClean="0"/>
          </a:p>
          <a:p>
            <a:pPr>
              <a:lnSpc>
                <a:spcPct val="90000"/>
              </a:lnSpc>
            </a:pPr>
            <a:r>
              <a:rPr lang="is-IS" sz="2000" dirty="0" smtClean="0"/>
              <a:t>Sérfræðiþekking á sama stað</a:t>
            </a:r>
            <a:endParaRPr lang="is-IS" sz="2000" dirty="0" smtClean="0"/>
          </a:p>
          <a:p>
            <a:pPr>
              <a:lnSpc>
                <a:spcPct val="90000"/>
              </a:lnSpc>
            </a:pPr>
            <a:r>
              <a:rPr lang="is-IS" sz="2000" dirty="0" smtClean="0"/>
              <a:t>Samstarf milli ólíkra stofnana</a:t>
            </a:r>
            <a:endParaRPr lang="is-IS" sz="2000" dirty="0" smtClean="0"/>
          </a:p>
          <a:p>
            <a:pPr>
              <a:lnSpc>
                <a:spcPct val="90000"/>
              </a:lnSpc>
            </a:pPr>
            <a:r>
              <a:rPr lang="is-IS" sz="2000" dirty="0" smtClean="0"/>
              <a:t>Landsbyggðin hefur sama aðgengi</a:t>
            </a:r>
            <a:endParaRPr lang="is-IS" sz="2000" dirty="0" smtClean="0"/>
          </a:p>
          <a:p>
            <a:pPr>
              <a:lnSpc>
                <a:spcPct val="90000"/>
              </a:lnSpc>
            </a:pPr>
            <a:r>
              <a:rPr lang="is-IS" sz="2000" dirty="0" smtClean="0"/>
              <a:t>Heildræn vinnsla mála</a:t>
            </a:r>
            <a:endParaRPr lang="is-IS" sz="2000" dirty="0" smtClean="0"/>
          </a:p>
          <a:p>
            <a:pPr>
              <a:lnSpc>
                <a:spcPct val="90000"/>
              </a:lnSpc>
            </a:pPr>
            <a:r>
              <a:rPr lang="is-IS" sz="2000" dirty="0" smtClean="0"/>
              <a:t>Gagnagrunnur um KOF</a:t>
            </a:r>
            <a:endParaRPr lang="is-IS" sz="2000" dirty="0" smtClean="0"/>
          </a:p>
        </p:txBody>
      </p:sp>
      <p:pic>
        <p:nvPicPr>
          <p:cNvPr id="25605" name="Picture 7" descr="MCj0196520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9800" y="2841625"/>
            <a:ext cx="1752600" cy="211137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s-IS" smtClean="0"/>
              <a:t>Ólöf Ásta Farestveit - Barnahus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2438400"/>
          </a:xfrm>
        </p:spPr>
        <p:txBody>
          <a:bodyPr/>
          <a:lstStyle/>
          <a:p>
            <a:r>
              <a:rPr lang="is-IS" dirty="0" smtClean="0"/>
              <a:t>Markmiðið er ávallt að hugsa um það besta fyrir börnin</a:t>
            </a:r>
            <a:endParaRPr lang="is-IS" dirty="0" smtClean="0"/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is-IS" sz="2800" smtClean="0"/>
          </a:p>
          <a:p>
            <a:pPr algn="ctr">
              <a:buFontTx/>
              <a:buNone/>
            </a:pPr>
            <a:endParaRPr lang="is-IS" sz="2800" smtClean="0"/>
          </a:p>
        </p:txBody>
      </p:sp>
      <p:pic>
        <p:nvPicPr>
          <p:cNvPr id="26629" name="Picture 7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0400" y="2895600"/>
            <a:ext cx="2743200" cy="220980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Markmiðið með Barnahúsi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Draga úr afleiðingum KOF</a:t>
            </a:r>
          </a:p>
          <a:p>
            <a:r>
              <a:rPr lang="is-IS" dirty="0" smtClean="0"/>
              <a:t>Tryggja að barnið fái viðeigandi hjálp/meðferð</a:t>
            </a:r>
          </a:p>
          <a:p>
            <a:r>
              <a:rPr lang="is-IS" dirty="0" smtClean="0"/>
              <a:t>Auðvelda leiðina í réttarvörslukerfinu og auka skilvirkni innan kerfisins</a:t>
            </a:r>
          </a:p>
          <a:p>
            <a:r>
              <a:rPr lang="is-IS" dirty="0" smtClean="0"/>
              <a:t>Þróa þekkingu á kynferðisofbeldi á Íslandi</a:t>
            </a:r>
          </a:p>
          <a:p>
            <a:r>
              <a:rPr lang="is-IS" dirty="0" smtClean="0"/>
              <a:t>Hafa yfirsýn yfir KOF á Íslandi</a:t>
            </a:r>
            <a:endParaRPr lang="is-I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s-IS" smtClean="0"/>
              <a:t>Ólöf Ásta Farestveit - Barnahus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Barnahús</a:t>
            </a:r>
            <a:endParaRPr lang="is-IS" dirty="0" smtClean="0"/>
          </a:p>
        </p:txBody>
      </p:sp>
      <p:sp>
        <p:nvSpPr>
          <p:cNvPr id="1331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4876800" cy="3657600"/>
          </a:xfrm>
        </p:spPr>
        <p:txBody>
          <a:bodyPr/>
          <a:lstStyle/>
          <a:p>
            <a:r>
              <a:rPr lang="is-IS" sz="2800" dirty="0" smtClean="0"/>
              <a:t>Kynferðislegt ofbeldi 3 ½ árs til 18 ára</a:t>
            </a:r>
            <a:endParaRPr lang="is-IS" sz="2800" dirty="0" smtClean="0"/>
          </a:p>
          <a:p>
            <a:r>
              <a:rPr lang="is-IS" sz="2800" dirty="0" smtClean="0"/>
              <a:t>Skýrslutökur fyrir dómi</a:t>
            </a:r>
            <a:endParaRPr lang="is-IS" sz="2800" dirty="0" smtClean="0"/>
          </a:p>
          <a:p>
            <a:r>
              <a:rPr lang="is-IS" sz="2800" dirty="0" smtClean="0"/>
              <a:t>Könnunarviðtöl</a:t>
            </a:r>
            <a:endParaRPr lang="is-IS" sz="2800" dirty="0" smtClean="0"/>
          </a:p>
          <a:p>
            <a:r>
              <a:rPr lang="is-IS" sz="2800" dirty="0" smtClean="0"/>
              <a:t>Læknisskoðun</a:t>
            </a:r>
            <a:endParaRPr lang="is-IS" sz="2800" dirty="0" smtClean="0"/>
          </a:p>
          <a:p>
            <a:r>
              <a:rPr lang="is-IS" sz="2800" dirty="0" smtClean="0"/>
              <a:t>M</a:t>
            </a:r>
            <a:r>
              <a:rPr lang="is-IS" sz="2800" dirty="0" smtClean="0"/>
              <a:t>eðferð</a:t>
            </a:r>
            <a:endParaRPr lang="is-IS" sz="2800" dirty="0" smtClean="0"/>
          </a:p>
        </p:txBody>
      </p:sp>
      <p:pic>
        <p:nvPicPr>
          <p:cNvPr id="13317" name="Picture 7" descr="116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38800" y="1905000"/>
            <a:ext cx="2743200" cy="266700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s-IS" smtClean="0"/>
              <a:t>Ólöf Ásta Farestveit - Barnahus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Skýrslutökur fyrir dómi</a:t>
            </a:r>
            <a:endParaRPr lang="is-IS" dirty="0" smtClean="0"/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4648200" cy="3657600"/>
          </a:xfrm>
        </p:spPr>
        <p:txBody>
          <a:bodyPr/>
          <a:lstStyle/>
          <a:p>
            <a:r>
              <a:rPr lang="is-IS" sz="2800" dirty="0" smtClean="0"/>
              <a:t>Skýrslutaka í Barnahúsi</a:t>
            </a:r>
            <a:endParaRPr lang="is-IS" sz="2800" dirty="0" smtClean="0"/>
          </a:p>
          <a:p>
            <a:r>
              <a:rPr lang="is-IS" sz="2800" dirty="0" smtClean="0"/>
              <a:t>Yfirheyrslan á DVD</a:t>
            </a:r>
            <a:endParaRPr lang="is-IS" sz="2800" dirty="0" smtClean="0"/>
          </a:p>
          <a:p>
            <a:r>
              <a:rPr lang="is-IS" sz="2800" dirty="0" smtClean="0"/>
              <a:t>Spyrillinn með þekkingu á þroska barna</a:t>
            </a:r>
            <a:endParaRPr lang="is-IS" sz="2800" dirty="0" smtClean="0"/>
          </a:p>
          <a:p>
            <a:r>
              <a:rPr lang="is-IS" sz="2800" dirty="0" smtClean="0"/>
              <a:t>Dómari stýr skýrslutökunni</a:t>
            </a:r>
            <a:endParaRPr lang="is-IS" sz="2800" dirty="0" smtClean="0"/>
          </a:p>
        </p:txBody>
      </p:sp>
      <p:pic>
        <p:nvPicPr>
          <p:cNvPr id="14341" name="Picture 7" descr="mynd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2133600"/>
            <a:ext cx="3352800" cy="2767013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Hverjir eru viðstaddir</a:t>
            </a:r>
            <a:endParaRPr lang="is-I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s-IS" sz="2800" dirty="0" smtClean="0"/>
              <a:t>Dómari</a:t>
            </a:r>
            <a:endParaRPr lang="is-IS" sz="2800" dirty="0" smtClean="0"/>
          </a:p>
          <a:p>
            <a:r>
              <a:rPr lang="is-IS" sz="2800" dirty="0" smtClean="0"/>
              <a:t>Verjandi</a:t>
            </a:r>
            <a:endParaRPr lang="is-IS" sz="2800" dirty="0" smtClean="0"/>
          </a:p>
          <a:p>
            <a:r>
              <a:rPr lang="is-IS" sz="2800" dirty="0" smtClean="0"/>
              <a:t>Réttargæslumaður</a:t>
            </a:r>
            <a:endParaRPr lang="is-IS" sz="2800" dirty="0" smtClean="0"/>
          </a:p>
          <a:p>
            <a:r>
              <a:rPr lang="is-IS" sz="2800" dirty="0" smtClean="0"/>
              <a:t>Lögregla</a:t>
            </a:r>
            <a:endParaRPr lang="is-IS" sz="2800" dirty="0" smtClean="0"/>
          </a:p>
          <a:p>
            <a:r>
              <a:rPr lang="is-IS" sz="2800" dirty="0" smtClean="0"/>
              <a:t>Ríkissaksóknari</a:t>
            </a:r>
            <a:endParaRPr lang="is-IS" sz="2800" dirty="0" smtClean="0"/>
          </a:p>
          <a:p>
            <a:r>
              <a:rPr lang="is-IS" sz="2800" dirty="0" smtClean="0"/>
              <a:t>Barnavernd</a:t>
            </a:r>
            <a:endParaRPr lang="is-IS" sz="2800" dirty="0" smtClean="0"/>
          </a:p>
          <a:p>
            <a:r>
              <a:rPr lang="is-IS" sz="2800" dirty="0" smtClean="0"/>
              <a:t>Meintur gerandi</a:t>
            </a:r>
            <a:endParaRPr lang="is-IS" sz="2800" dirty="0" smtClean="0"/>
          </a:p>
          <a:p>
            <a:endParaRPr lang="is-IS" sz="2800" dirty="0" smtClean="0"/>
          </a:p>
        </p:txBody>
      </p:sp>
      <p:pic>
        <p:nvPicPr>
          <p:cNvPr id="15364" name="Content Placeholder 5" descr="fundarherbergi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10100" y="2243138"/>
            <a:ext cx="3771900" cy="2828925"/>
          </a:xfrm>
        </p:spPr>
      </p:pic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s-IS" smtClean="0"/>
              <a:t>Ólöf Ásta Farestveit - Barnahus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s-IS" smtClean="0"/>
              <a:t>Ólöf Ásta Farestveit - Barnahus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Yfirheyrsluherbergið</a:t>
            </a:r>
            <a:endParaRPr lang="is-IS" dirty="0" smtClean="0"/>
          </a:p>
        </p:txBody>
      </p:sp>
      <p:sp>
        <p:nvSpPr>
          <p:cNvPr id="1638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4600575" cy="3657600"/>
          </a:xfrm>
        </p:spPr>
        <p:txBody>
          <a:bodyPr/>
          <a:lstStyle/>
          <a:p>
            <a:r>
              <a:rPr lang="is-IS" sz="2800" dirty="0" smtClean="0"/>
              <a:t>Lítið herbergi</a:t>
            </a:r>
            <a:endParaRPr lang="is-IS" sz="2800" dirty="0" smtClean="0"/>
          </a:p>
          <a:p>
            <a:r>
              <a:rPr lang="is-IS" sz="2800" dirty="0" smtClean="0"/>
              <a:t>Öryggi</a:t>
            </a:r>
            <a:endParaRPr lang="is-IS" sz="2800" dirty="0" smtClean="0"/>
          </a:p>
          <a:p>
            <a:r>
              <a:rPr lang="is-IS" sz="2800" dirty="0" smtClean="0"/>
              <a:t>Myndavél</a:t>
            </a:r>
            <a:endParaRPr lang="is-IS" sz="2800" dirty="0" smtClean="0"/>
          </a:p>
          <a:p>
            <a:r>
              <a:rPr lang="is-IS" sz="2800" dirty="0" smtClean="0"/>
              <a:t>Upplýsingar um alla sem eru viðstaddir</a:t>
            </a:r>
            <a:endParaRPr lang="is-IS" sz="2800" dirty="0" smtClean="0"/>
          </a:p>
          <a:p>
            <a:r>
              <a:rPr lang="is-IS" sz="2800" dirty="0" smtClean="0"/>
              <a:t>Allir viðstaddir geta spurt spurninga</a:t>
            </a:r>
            <a:endParaRPr lang="is-IS" sz="2800" dirty="0" smtClean="0"/>
          </a:p>
          <a:p>
            <a:endParaRPr lang="is-IS" sz="2800" dirty="0" smtClean="0"/>
          </a:p>
        </p:txBody>
      </p:sp>
      <p:pic>
        <p:nvPicPr>
          <p:cNvPr id="16389" name="Picture 9" descr="viðtalsherbergi 2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2133600"/>
            <a:ext cx="3124200" cy="28289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s-IS" smtClean="0"/>
              <a:t>Ólöf Ásta Farestveit - Barnahus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Eitt viðtal</a:t>
            </a:r>
            <a:endParaRPr lang="is-IS" dirty="0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s-IS" sz="2800" dirty="0" smtClean="0"/>
              <a:t>Markmiðið að barnið tjái sig einu sinni</a:t>
            </a:r>
            <a:endParaRPr lang="is-IS" sz="2800" dirty="0" smtClean="0"/>
          </a:p>
          <a:p>
            <a:pPr>
              <a:lnSpc>
                <a:spcPct val="90000"/>
              </a:lnSpc>
            </a:pPr>
            <a:r>
              <a:rPr lang="is-IS" sz="2800" dirty="0" smtClean="0"/>
              <a:t>Dómari fær DVD </a:t>
            </a:r>
            <a:endParaRPr lang="is-IS" sz="2800" dirty="0" smtClean="0"/>
          </a:p>
          <a:p>
            <a:pPr>
              <a:lnSpc>
                <a:spcPct val="90000"/>
              </a:lnSpc>
            </a:pPr>
            <a:r>
              <a:rPr lang="is-IS" sz="2800" dirty="0" smtClean="0"/>
              <a:t>Lögreglan fær DVD </a:t>
            </a:r>
            <a:endParaRPr lang="is-IS" sz="2800" dirty="0" smtClean="0"/>
          </a:p>
          <a:p>
            <a:pPr>
              <a:lnSpc>
                <a:spcPct val="90000"/>
              </a:lnSpc>
            </a:pPr>
            <a:r>
              <a:rPr lang="is-IS" sz="2800" dirty="0" smtClean="0"/>
              <a:t>Barnahús geymir </a:t>
            </a:r>
            <a:r>
              <a:rPr lang="is-IS" sz="2800" dirty="0" smtClean="0"/>
              <a:t>DVD</a:t>
            </a:r>
          </a:p>
          <a:p>
            <a:pPr>
              <a:lnSpc>
                <a:spcPct val="90000"/>
              </a:lnSpc>
            </a:pPr>
            <a:r>
              <a:rPr lang="is-IS" sz="2800" dirty="0" smtClean="0"/>
              <a:t>Læknarnir fá upplýsingar um frásögn barnsins</a:t>
            </a:r>
            <a:endParaRPr lang="is-IS" sz="2800" dirty="0" smtClean="0"/>
          </a:p>
          <a:p>
            <a:pPr>
              <a:lnSpc>
                <a:spcPct val="90000"/>
              </a:lnSpc>
            </a:pPr>
            <a:r>
              <a:rPr lang="is-IS" sz="2800" dirty="0" smtClean="0"/>
              <a:t>Meðferðaraðili fær allar upplýsingar um frásögn barnsins</a:t>
            </a:r>
            <a:endParaRPr lang="is-IS" sz="28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Könnunarviðtöl</a:t>
            </a:r>
            <a:endParaRPr lang="is-IS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is-IS" dirty="0" smtClean="0"/>
          </a:p>
          <a:p>
            <a:r>
              <a:rPr lang="is-IS" dirty="0" smtClean="0"/>
              <a:t>Kynferðisleg hegðun</a:t>
            </a:r>
            <a:endParaRPr lang="is-IS" dirty="0" smtClean="0"/>
          </a:p>
          <a:p>
            <a:r>
              <a:rPr lang="is-IS" dirty="0" smtClean="0"/>
              <a:t>Gerandinn undir sakhæfisaldri</a:t>
            </a:r>
            <a:endParaRPr lang="is-IS" dirty="0" smtClean="0"/>
          </a:p>
          <a:p>
            <a:r>
              <a:rPr lang="is-IS" dirty="0" smtClean="0"/>
              <a:t>Kynferðislegur leikur</a:t>
            </a:r>
            <a:endParaRPr lang="is-IS" dirty="0" smtClean="0"/>
          </a:p>
          <a:p>
            <a:r>
              <a:rPr lang="is-IS" dirty="0" smtClean="0"/>
              <a:t>Systkini þolenda</a:t>
            </a:r>
          </a:p>
          <a:p>
            <a:r>
              <a:rPr lang="is-IS" dirty="0" smtClean="0"/>
              <a:t>Óljósar upplýsingar</a:t>
            </a:r>
            <a:endParaRPr lang="is-IS" dirty="0" smtClean="0"/>
          </a:p>
          <a:p>
            <a:pPr>
              <a:buNone/>
            </a:pPr>
            <a:endParaRPr lang="is-IS" dirty="0" smtClean="0"/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Ólöf Ásta Farestveit Barnahús Island</a:t>
            </a:r>
            <a:endParaRPr lang="is-I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rnahús glærur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Barnahús glærur</Template>
  <TotalTime>282</TotalTime>
  <Words>460</Words>
  <Application>Microsoft Office PowerPoint</Application>
  <PresentationFormat>On-screen Show (4:3)</PresentationFormat>
  <Paragraphs>158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Barnahús glærur</vt:lpstr>
      <vt:lpstr>Microsoft Office Excel Chart</vt:lpstr>
      <vt:lpstr>Barnahús</vt:lpstr>
      <vt:lpstr>Barnahús  öll þjónusta undir sama þaki</vt:lpstr>
      <vt:lpstr>Markmiðið með Barnahúsi</vt:lpstr>
      <vt:lpstr>Barnahús</vt:lpstr>
      <vt:lpstr>Skýrslutökur fyrir dómi</vt:lpstr>
      <vt:lpstr>Hverjir eru viðstaddir</vt:lpstr>
      <vt:lpstr>Yfirheyrsluherbergið</vt:lpstr>
      <vt:lpstr>Eitt viðtal</vt:lpstr>
      <vt:lpstr>Könnunarviðtöl</vt:lpstr>
      <vt:lpstr>Læknisskoðun</vt:lpstr>
      <vt:lpstr>Ráðgjöf fyrir börn og foreldra</vt:lpstr>
      <vt:lpstr>Meðferðin</vt:lpstr>
      <vt:lpstr>Barnahús í 10 ár</vt:lpstr>
      <vt:lpstr>Rannsóknarviðtöl</vt:lpstr>
      <vt:lpstr>Aldursskipting á 10 árum</vt:lpstr>
      <vt:lpstr>Fjöldi barna 2008</vt:lpstr>
      <vt:lpstr>Skipting milli kynja í rannsóknarviðtölum</vt:lpstr>
      <vt:lpstr>Meðferð 2008 miðað við aldur</vt:lpstr>
      <vt:lpstr>12-14 ára stúlkur</vt:lpstr>
      <vt:lpstr>Ríkissaksóknari</vt:lpstr>
      <vt:lpstr>Eftir tilkomu Barnahúss</vt:lpstr>
      <vt:lpstr>Markmiðið er ávallt að hugsa um það besta fyrir börnin</vt:lpstr>
    </vt:vector>
  </TitlesOfParts>
  <Company>Barnaverndarstofa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9</cp:revision>
  <dcterms:created xsi:type="dcterms:W3CDTF">2009-10-01T10:40:01Z</dcterms:created>
  <dcterms:modified xsi:type="dcterms:W3CDTF">2009-10-01T15:22:16Z</dcterms:modified>
</cp:coreProperties>
</file>