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9" r:id="rId3"/>
    <p:sldId id="265" r:id="rId4"/>
    <p:sldId id="267" r:id="rId5"/>
    <p:sldId id="281" r:id="rId6"/>
    <p:sldId id="280" r:id="rId7"/>
    <p:sldId id="277" r:id="rId8"/>
    <p:sldId id="278" r:id="rId9"/>
    <p:sldId id="266" r:id="rId10"/>
    <p:sldId id="262" r:id="rId11"/>
    <p:sldId id="263" r:id="rId12"/>
    <p:sldId id="264" r:id="rId13"/>
    <p:sldId id="258" r:id="rId14"/>
    <p:sldId id="276" r:id="rId15"/>
    <p:sldId id="269" r:id="rId16"/>
    <p:sldId id="272" r:id="rId17"/>
    <p:sldId id="268" r:id="rId18"/>
    <p:sldId id="261" r:id="rId19"/>
    <p:sldId id="270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7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igthrudur\AppData\Local\Microsoft\Windows\Temporary%20Internet%20Files\Content.IE5\M632B7N3\l&#237;&#240;an%20vi&#240;%20komu%202008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lang="is-IS"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is-IS"/>
              <a:t>Líðan konu við komu </a:t>
            </a:r>
          </a:p>
        </c:rich>
      </c:tx>
      <c:layout>
        <c:manualLayout>
          <c:xMode val="edge"/>
          <c:yMode val="edge"/>
          <c:x val="0.31860104986876642"/>
          <c:y val="3.2520325203252036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34806692432616188"/>
          <c:y val="0.15718198779955272"/>
          <c:w val="0.48618871969368727"/>
          <c:h val="0.71002897937039466"/>
        </c:manualLayout>
      </c:layout>
      <c:barChart>
        <c:barDir val="bar"/>
        <c:grouping val="clustered"/>
        <c:ser>
          <c:idx val="0"/>
          <c:order val="0"/>
          <c:tx>
            <c:strRef>
              <c:f>'[líðan við komu 2008.xls]Sheet1'!$D$3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lang="is-IS" sz="11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'[líðan við komu 2008.xls]Sheet1'!$C$4:$C$12</c:f>
              <c:strCache>
                <c:ptCount val="9"/>
                <c:pt idx="0">
                  <c:v>Átröskun</c:v>
                </c:pt>
                <c:pt idx="1">
                  <c:v>Einkenni frá hjarta</c:v>
                </c:pt>
                <c:pt idx="2">
                  <c:v>Sjálfsvígshugsanir</c:v>
                </c:pt>
                <c:pt idx="3">
                  <c:v>Höfuðverkir</c:v>
                </c:pt>
                <c:pt idx="4">
                  <c:v>Vöðvabólgur</c:v>
                </c:pt>
                <c:pt idx="5">
                  <c:v>Þunglyndi</c:v>
                </c:pt>
                <c:pt idx="6">
                  <c:v>Þreyta</c:v>
                </c:pt>
                <c:pt idx="7">
                  <c:v>Ótti</c:v>
                </c:pt>
                <c:pt idx="8">
                  <c:v>Kvíði</c:v>
                </c:pt>
              </c:strCache>
            </c:strRef>
          </c:cat>
          <c:val>
            <c:numRef>
              <c:f>'[líðan við komu 2008.xls]Sheet1'!$D$4:$D$12</c:f>
              <c:numCache>
                <c:formatCode>0%</c:formatCode>
                <c:ptCount val="9"/>
                <c:pt idx="0">
                  <c:v>0.2</c:v>
                </c:pt>
                <c:pt idx="1">
                  <c:v>0.24000000000000021</c:v>
                </c:pt>
                <c:pt idx="2">
                  <c:v>0.34000000000000008</c:v>
                </c:pt>
                <c:pt idx="3">
                  <c:v>0.43000000000000038</c:v>
                </c:pt>
                <c:pt idx="4">
                  <c:v>0.46</c:v>
                </c:pt>
                <c:pt idx="5">
                  <c:v>0.63000000000000123</c:v>
                </c:pt>
                <c:pt idx="6">
                  <c:v>0.64000000000000123</c:v>
                </c:pt>
                <c:pt idx="7">
                  <c:v>0.72000000000000064</c:v>
                </c:pt>
                <c:pt idx="8">
                  <c:v>0.82000000000000062</c:v>
                </c:pt>
              </c:numCache>
            </c:numRef>
          </c:val>
        </c:ser>
        <c:ser>
          <c:idx val="1"/>
          <c:order val="1"/>
          <c:tx>
            <c:strRef>
              <c:f>'[líðan við komu 2008.xls]Sheet1'!$E$3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lang="is-IS" sz="11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Val val="1"/>
          </c:dLbls>
          <c:cat>
            <c:strRef>
              <c:f>'[líðan við komu 2008.xls]Sheet1'!$C$4:$C$12</c:f>
              <c:strCache>
                <c:ptCount val="9"/>
                <c:pt idx="0">
                  <c:v>Átröskun</c:v>
                </c:pt>
                <c:pt idx="1">
                  <c:v>Einkenni frá hjarta</c:v>
                </c:pt>
                <c:pt idx="2">
                  <c:v>Sjálfsvígshugsanir</c:v>
                </c:pt>
                <c:pt idx="3">
                  <c:v>Höfuðverkir</c:v>
                </c:pt>
                <c:pt idx="4">
                  <c:v>Vöðvabólgur</c:v>
                </c:pt>
                <c:pt idx="5">
                  <c:v>Þunglyndi</c:v>
                </c:pt>
                <c:pt idx="6">
                  <c:v>Þreyta</c:v>
                </c:pt>
                <c:pt idx="7">
                  <c:v>Ótti</c:v>
                </c:pt>
                <c:pt idx="8">
                  <c:v>Kvíði</c:v>
                </c:pt>
              </c:strCache>
            </c:strRef>
          </c:cat>
          <c:val>
            <c:numRef>
              <c:f>'[líðan við komu 2008.xls]Sheet1'!$E$4:$E$12</c:f>
              <c:numCache>
                <c:formatCode>0%</c:formatCode>
                <c:ptCount val="9"/>
                <c:pt idx="0">
                  <c:v>0.26</c:v>
                </c:pt>
                <c:pt idx="1">
                  <c:v>0.29000000000000031</c:v>
                </c:pt>
                <c:pt idx="2">
                  <c:v>0.36000000000000032</c:v>
                </c:pt>
                <c:pt idx="3">
                  <c:v>0.52</c:v>
                </c:pt>
                <c:pt idx="4">
                  <c:v>0.52</c:v>
                </c:pt>
                <c:pt idx="5">
                  <c:v>0.59000000000000008</c:v>
                </c:pt>
                <c:pt idx="6">
                  <c:v>0.70000000000000062</c:v>
                </c:pt>
                <c:pt idx="7">
                  <c:v>0.7400000000000011</c:v>
                </c:pt>
                <c:pt idx="8">
                  <c:v>0.81</c:v>
                </c:pt>
              </c:numCache>
            </c:numRef>
          </c:val>
        </c:ser>
        <c:dLbls>
          <c:showVal val="1"/>
        </c:dLbls>
        <c:axId val="78003200"/>
        <c:axId val="78025472"/>
      </c:barChart>
      <c:catAx>
        <c:axId val="78003200"/>
        <c:scaling>
          <c:orientation val="minMax"/>
        </c:scaling>
        <c:axPos val="l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is-IS"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8025472"/>
        <c:crosses val="autoZero"/>
        <c:auto val="1"/>
        <c:lblAlgn val="ctr"/>
        <c:lblOffset val="100"/>
        <c:tickLblSkip val="1"/>
        <c:tickMarkSkip val="1"/>
      </c:catAx>
      <c:valAx>
        <c:axId val="78025472"/>
        <c:scaling>
          <c:orientation val="minMax"/>
        </c:scaling>
        <c:axPos val="b"/>
        <c:numFmt formatCode="0%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is-IS"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800320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8397944006999174"/>
          <c:y val="0.44986563671411001"/>
          <c:w val="0.10128937007874017"/>
          <c:h val="0.12737155823001736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lang="is-IS" sz="101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C4A61A-2297-42EF-97BF-CA36EAE4FE07}" type="datetimeFigureOut">
              <a:rPr lang="is-IS" smtClean="0"/>
              <a:pPr/>
              <a:t>30.3.2009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F9E15-F77C-43E8-8BF1-DC55CAF15B64}" type="slidenum">
              <a:rPr lang="is-IS" smtClean="0"/>
              <a:pPr/>
              <a:t>‹#›</a:t>
            </a:fld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F9E15-F77C-43E8-8BF1-DC55CAF15B64}" type="slidenum">
              <a:rPr lang="is-IS" smtClean="0"/>
              <a:pPr/>
              <a:t>18</a:t>
            </a:fld>
            <a:endParaRPr lang="is-I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s-IS" sz="3600" dirty="0" smtClean="0">
                <a:solidFill>
                  <a:srgbClr val="FF0000"/>
                </a:solidFill>
              </a:rPr>
              <a:t>Börn og ofbeldi í nánum samböndum</a:t>
            </a:r>
            <a:endParaRPr lang="is-IS" sz="36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is-IS" sz="2000" dirty="0" smtClean="0">
                <a:solidFill>
                  <a:srgbClr val="FF0000"/>
                </a:solidFill>
              </a:rPr>
              <a:t>Barnaverndarstofa</a:t>
            </a:r>
          </a:p>
          <a:p>
            <a:r>
              <a:rPr lang="is-IS" sz="2000" dirty="0" smtClean="0">
                <a:solidFill>
                  <a:srgbClr val="FF0000"/>
                </a:solidFill>
              </a:rPr>
              <a:t>30. mars 2009</a:t>
            </a:r>
          </a:p>
          <a:p>
            <a:endParaRPr lang="is-IS" sz="2000" dirty="0" smtClean="0">
              <a:solidFill>
                <a:srgbClr val="FF0000"/>
              </a:solidFill>
            </a:endParaRPr>
          </a:p>
          <a:p>
            <a:endParaRPr lang="is-IS" sz="2000" dirty="0" smtClean="0">
              <a:solidFill>
                <a:srgbClr val="FF0000"/>
              </a:solidFill>
            </a:endParaRPr>
          </a:p>
          <a:p>
            <a:r>
              <a:rPr lang="is-IS" sz="2000" dirty="0" smtClean="0">
                <a:solidFill>
                  <a:srgbClr val="FF0000"/>
                </a:solidFill>
              </a:rPr>
              <a:t>Sigþrúður Guðmundsdóttir</a:t>
            </a:r>
          </a:p>
          <a:p>
            <a:r>
              <a:rPr lang="is-IS" sz="2000" dirty="0" smtClean="0">
                <a:solidFill>
                  <a:srgbClr val="FF0000"/>
                </a:solidFill>
              </a:rPr>
              <a:t>framkvæmdastýra Samtaka um kvennaathvarf</a:t>
            </a:r>
            <a:endParaRPr lang="is-I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s-IS" dirty="0" smtClean="0"/>
          </a:p>
          <a:p>
            <a:pPr>
              <a:buNone/>
            </a:pPr>
            <a:r>
              <a:rPr lang="is-IS" dirty="0" smtClean="0"/>
              <a:t>	</a:t>
            </a:r>
            <a:r>
              <a:rPr lang="is-IS" sz="2800" dirty="0" smtClean="0"/>
              <a:t>Mömmurnar; </a:t>
            </a:r>
          </a:p>
          <a:p>
            <a:pPr>
              <a:buNone/>
            </a:pPr>
            <a:endParaRPr lang="is-IS" sz="2800" dirty="0" smtClean="0"/>
          </a:p>
          <a:p>
            <a:r>
              <a:rPr lang="is-IS" sz="2800" dirty="0" smtClean="0"/>
              <a:t>hafa búið við ofbeldi og gera sér grein fyrir því að börnin hafa gert það líka </a:t>
            </a:r>
            <a:r>
              <a:rPr lang="is-IS" sz="2800" i="1" dirty="0" smtClean="0"/>
              <a:t>eða</a:t>
            </a:r>
          </a:p>
          <a:p>
            <a:r>
              <a:rPr lang="is-IS" sz="2800" dirty="0" smtClean="0"/>
              <a:t>hafa búið við ofbeldi en telja að börnin hafi ekki orðið fyrir áhrifum af því og viti jafnvel ekki af því</a:t>
            </a:r>
            <a:endParaRPr lang="is-I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>
                <a:solidFill>
                  <a:srgbClr val="FF0000"/>
                </a:solidFill>
              </a:rPr>
              <a:t>Hvað vita börnin?</a:t>
            </a:r>
            <a:endParaRPr lang="is-I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s-IS" sz="2400" dirty="0" smtClean="0"/>
          </a:p>
          <a:p>
            <a:r>
              <a:rPr lang="is-IS" sz="2400" dirty="0" smtClean="0"/>
              <a:t>Hafa orðið fyrir beinu ofbeldi</a:t>
            </a:r>
          </a:p>
          <a:p>
            <a:r>
              <a:rPr lang="is-IS" sz="2400" dirty="0" smtClean="0"/>
              <a:t>Hafa orðið vitni að líkamlegu ofbeldi gegn móður</a:t>
            </a:r>
          </a:p>
          <a:p>
            <a:r>
              <a:rPr lang="is-IS" sz="2400" dirty="0" smtClean="0"/>
              <a:t>Hafa upplifað rifrildi, niðurlægingu, heyrt brothljóð, grátur….</a:t>
            </a:r>
          </a:p>
          <a:p>
            <a:r>
              <a:rPr lang="is-IS" sz="2400" dirty="0" smtClean="0"/>
              <a:t>Hefur verið hótað </a:t>
            </a:r>
          </a:p>
          <a:p>
            <a:r>
              <a:rPr lang="is-IS" sz="2400" dirty="0" smtClean="0"/>
              <a:t>Eru trúnaðarvinir móður og verndarar</a:t>
            </a:r>
          </a:p>
          <a:p>
            <a:r>
              <a:rPr lang="is-IS" sz="2400" dirty="0" smtClean="0"/>
              <a:t>Skynja spennu, ótta, reiði</a:t>
            </a:r>
          </a:p>
          <a:p>
            <a:r>
              <a:rPr lang="is-IS" sz="2400" dirty="0" smtClean="0"/>
              <a:t>Vita að eitthvað slæmt hefur gengið á meðan þau voru fjarverandi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>
                <a:solidFill>
                  <a:srgbClr val="FF0000"/>
                </a:solidFill>
              </a:rPr>
              <a:t>Þau sem ekkert vita….</a:t>
            </a:r>
            <a:endParaRPr lang="is-I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is-IS" dirty="0" smtClean="0"/>
              <a:t>	</a:t>
            </a:r>
            <a:r>
              <a:rPr lang="is-IS" sz="2000" dirty="0" smtClean="0"/>
              <a:t>Hann vildi ekki koma með í “</a:t>
            </a:r>
            <a:r>
              <a:rPr lang="is-IS" sz="2000" dirty="0" err="1" smtClean="0"/>
              <a:t>sumabústinn</a:t>
            </a:r>
            <a:r>
              <a:rPr lang="is-IS" sz="2000" dirty="0" smtClean="0"/>
              <a:t>”.  Hann er sko ekkert hræddur við pabba.</a:t>
            </a:r>
          </a:p>
          <a:p>
            <a:pPr>
              <a:buNone/>
            </a:pPr>
            <a:endParaRPr lang="is-IS" sz="2000" dirty="0" smtClean="0"/>
          </a:p>
          <a:p>
            <a:pPr>
              <a:buNone/>
            </a:pPr>
            <a:r>
              <a:rPr lang="is-IS" sz="2000" dirty="0" smtClean="0"/>
              <a:t>	Hann getur ekki komið með, hann þarf að passa að pabba líði ekki illa.</a:t>
            </a:r>
          </a:p>
          <a:p>
            <a:pPr>
              <a:buNone/>
            </a:pPr>
            <a:endParaRPr lang="is-IS" sz="2000" dirty="0" smtClean="0"/>
          </a:p>
          <a:p>
            <a:pPr>
              <a:buNone/>
            </a:pPr>
            <a:r>
              <a:rPr lang="is-IS" sz="2000" dirty="0" smtClean="0"/>
              <a:t>	Við erum komin aftur og ætlum að sofa hérna.  Pabbi er reiður, við gerum aldrei neitt rétt.</a:t>
            </a:r>
          </a:p>
          <a:p>
            <a:pPr>
              <a:buNone/>
            </a:pPr>
            <a:endParaRPr lang="is-IS" sz="2000" dirty="0" smtClean="0"/>
          </a:p>
          <a:p>
            <a:pPr>
              <a:buNone/>
            </a:pPr>
            <a:r>
              <a:rPr lang="is-IS" sz="2000" dirty="0" smtClean="0"/>
              <a:t>	Mamma er góð….hún meiðir aldrei en hún fer stundum að gráta þegar hún ætlar að lesa fyrir mig.</a:t>
            </a:r>
          </a:p>
          <a:p>
            <a:pPr>
              <a:buNone/>
            </a:pPr>
            <a:endParaRPr lang="is-IS" sz="2000" dirty="0" smtClean="0"/>
          </a:p>
          <a:p>
            <a:pPr>
              <a:buNone/>
            </a:pPr>
            <a:r>
              <a:rPr lang="is-IS" sz="2000" dirty="0" smtClean="0"/>
              <a:t>	Það þýðir ekkert að spyrja mömmu, hún veit ekkert og talar íslensku eins og smákrakki</a:t>
            </a:r>
          </a:p>
          <a:p>
            <a:pPr>
              <a:buNone/>
            </a:pPr>
            <a:endParaRPr lang="is-IS" sz="2000" dirty="0" smtClean="0"/>
          </a:p>
          <a:p>
            <a:pPr>
              <a:buNone/>
            </a:pPr>
            <a:r>
              <a:rPr lang="is-IS" sz="2000" dirty="0" smtClean="0"/>
              <a:t>	</a:t>
            </a:r>
            <a:endParaRPr lang="is-I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>
                <a:solidFill>
                  <a:srgbClr val="FF0000"/>
                </a:solidFill>
              </a:rPr>
              <a:t>Börn á ofbeldisheimilum</a:t>
            </a:r>
            <a:endParaRPr lang="is-I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sz="2800" dirty="0" smtClean="0"/>
              <a:t>Halda gjarnan að ofbeldið sé þeim að kenna</a:t>
            </a:r>
          </a:p>
          <a:p>
            <a:r>
              <a:rPr lang="is-IS" sz="2800" dirty="0" smtClean="0"/>
              <a:t>Reyna að stýra ofbeldinu/koma í veg fyrir það</a:t>
            </a:r>
          </a:p>
          <a:p>
            <a:r>
              <a:rPr lang="is-IS" sz="2800" dirty="0" smtClean="0"/>
              <a:t>Eru stöðugt á vaktinni</a:t>
            </a:r>
          </a:p>
          <a:p>
            <a:r>
              <a:rPr lang="is-IS" sz="2800" dirty="0" smtClean="0"/>
              <a:t>Upplifa hjálparleysi/varnarleysi</a:t>
            </a:r>
          </a:p>
          <a:p>
            <a:r>
              <a:rPr lang="is-IS" sz="2800" dirty="0" smtClean="0"/>
              <a:t>Þegja yfir fjölskylduleyndarmálum</a:t>
            </a:r>
          </a:p>
          <a:p>
            <a:r>
              <a:rPr lang="is-IS" sz="2800" dirty="0" smtClean="0"/>
              <a:t>Læra það sem fyrir þeim er haft</a:t>
            </a:r>
          </a:p>
          <a:p>
            <a:r>
              <a:rPr lang="is-IS" sz="2800" dirty="0" smtClean="0"/>
              <a:t>Venjast því gjarnan að sjá um sig sjálf</a:t>
            </a:r>
          </a:p>
          <a:p>
            <a:r>
              <a:rPr lang="is-IS" sz="2800" dirty="0" smtClean="0"/>
              <a:t>Þekkja markaleysi, öryggisleysi, vonbrigði</a:t>
            </a:r>
          </a:p>
          <a:p>
            <a:endParaRPr lang="is-I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sz="3200" dirty="0" smtClean="0">
                <a:solidFill>
                  <a:srgbClr val="FF0000"/>
                </a:solidFill>
              </a:rPr>
              <a:t>Ráð frá börnum sem beitt hafa verið ofbeldi</a:t>
            </a:r>
            <a:endParaRPr lang="is-I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is-IS" dirty="0" smtClean="0"/>
              <a:t>	</a:t>
            </a:r>
            <a:r>
              <a:rPr lang="is-IS" sz="2400" dirty="0" smtClean="0"/>
              <a:t>Ofbeldið verður að hætta.</a:t>
            </a:r>
          </a:p>
          <a:p>
            <a:pPr>
              <a:buNone/>
            </a:pPr>
            <a:endParaRPr lang="is-IS" sz="2400" dirty="0" smtClean="0"/>
          </a:p>
          <a:p>
            <a:pPr>
              <a:buNone/>
            </a:pPr>
            <a:r>
              <a:rPr lang="is-IS" sz="2400" dirty="0" smtClean="0"/>
              <a:t>	Við verðum að hafa einhvern til að tala við.</a:t>
            </a:r>
          </a:p>
          <a:p>
            <a:pPr>
              <a:buNone/>
            </a:pPr>
            <a:endParaRPr lang="is-IS" sz="2400" dirty="0" smtClean="0"/>
          </a:p>
          <a:p>
            <a:pPr>
              <a:buNone/>
            </a:pPr>
            <a:r>
              <a:rPr lang="is-IS" sz="2400" dirty="0" smtClean="0"/>
              <a:t>	Við þurfum öryggi.</a:t>
            </a:r>
          </a:p>
          <a:p>
            <a:pPr>
              <a:buNone/>
            </a:pPr>
            <a:endParaRPr lang="is-IS" sz="2400" dirty="0" smtClean="0"/>
          </a:p>
          <a:p>
            <a:pPr>
              <a:buNone/>
            </a:pPr>
            <a:r>
              <a:rPr lang="is-IS" sz="2400" dirty="0" smtClean="0"/>
              <a:t>	Við verðum að fá að tala um það sem gerist heima.</a:t>
            </a:r>
          </a:p>
          <a:p>
            <a:pPr>
              <a:buNone/>
            </a:pPr>
            <a:endParaRPr lang="is-IS" sz="2400" dirty="0" smtClean="0"/>
          </a:p>
          <a:p>
            <a:pPr>
              <a:buNone/>
            </a:pPr>
            <a:r>
              <a:rPr lang="is-IS" sz="2400" dirty="0" smtClean="0"/>
              <a:t>	Við verðum að fá að vita að ofbeldið er ekki okkur að kenna</a:t>
            </a:r>
          </a:p>
          <a:p>
            <a:pPr>
              <a:buNone/>
            </a:pPr>
            <a:endParaRPr lang="is-I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>
                <a:solidFill>
                  <a:srgbClr val="FF0000"/>
                </a:solidFill>
              </a:rPr>
              <a:t>Barnaverndarlög</a:t>
            </a:r>
            <a:endParaRPr lang="is-I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/>
          </a:bodyPr>
          <a:lstStyle/>
          <a:p>
            <a:r>
              <a:rPr lang="is-IS" b="1" dirty="0" smtClean="0"/>
              <a:t>I. kafli.</a:t>
            </a:r>
            <a:r>
              <a:rPr lang="is-IS" dirty="0" smtClean="0"/>
              <a:t> </a:t>
            </a:r>
            <a:r>
              <a:rPr lang="is-IS" b="1" dirty="0" smtClean="0"/>
              <a:t>Markmið barnaverndarlaga o.fl.</a:t>
            </a:r>
            <a:r>
              <a:rPr lang="is-IS" dirty="0" smtClean="0"/>
              <a:t/>
            </a:r>
            <a:br>
              <a:rPr lang="is-IS" dirty="0" smtClean="0"/>
            </a:br>
            <a:r>
              <a:rPr lang="is-IS" b="1" dirty="0" smtClean="0"/>
              <a:t>1. gr.</a:t>
            </a:r>
            <a:r>
              <a:rPr lang="is-IS" dirty="0" smtClean="0"/>
              <a:t> </a:t>
            </a:r>
            <a:r>
              <a:rPr lang="is-IS" i="1" dirty="0" smtClean="0"/>
              <a:t>Réttindi barna og skyldur foreldra.</a:t>
            </a:r>
            <a:r>
              <a:rPr lang="is-IS" dirty="0" smtClean="0"/>
              <a:t/>
            </a:r>
            <a:br>
              <a:rPr lang="is-IS" dirty="0" smtClean="0"/>
            </a:br>
            <a:r>
              <a:rPr lang="is-IS" dirty="0" smtClean="0"/>
              <a:t>Börn eiga rétt á vernd og umönnun……</a:t>
            </a:r>
            <a:br>
              <a:rPr lang="is-IS" dirty="0" smtClean="0"/>
            </a:br>
            <a:r>
              <a:rPr lang="is-IS" dirty="0" smtClean="0"/>
              <a:t>Foreldrum ber að sýna börnum sínum umhyggju og nærfærni og gegna forsjár- og uppeldisskyldum við börn sín svo sem best hentar hag og þörfum þeirra. Þeim ber að búa börnum sínum viðunandi uppeldisaðstæður og gæta velfarnaðar þeirra í hvívetna.</a:t>
            </a:r>
            <a:endParaRPr lang="is-I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>
                <a:solidFill>
                  <a:srgbClr val="FF0000"/>
                </a:solidFill>
              </a:rPr>
              <a:t>Vandamál nr. eitt</a:t>
            </a:r>
            <a:endParaRPr lang="is-I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Hvenær á að tilkynna og hvenær ekki?</a:t>
            </a:r>
            <a:endParaRPr lang="is-I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s-IS" sz="3600" dirty="0" smtClean="0">
                <a:solidFill>
                  <a:srgbClr val="FF0000"/>
                </a:solidFill>
              </a:rPr>
              <a:t>Tilkynningaskylda </a:t>
            </a:r>
            <a:br>
              <a:rPr lang="is-IS" sz="3600" dirty="0" smtClean="0">
                <a:solidFill>
                  <a:srgbClr val="FF0000"/>
                </a:solidFill>
              </a:rPr>
            </a:br>
            <a:r>
              <a:rPr lang="is-IS" sz="3600" dirty="0" smtClean="0">
                <a:solidFill>
                  <a:srgbClr val="FF0000"/>
                </a:solidFill>
              </a:rPr>
              <a:t>skv. IV. kafla barnaverndarlaga</a:t>
            </a:r>
            <a:endParaRPr lang="is-I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is-IS" dirty="0" smtClean="0"/>
              <a:t>	</a:t>
            </a:r>
          </a:p>
          <a:p>
            <a:pPr>
              <a:buNone/>
            </a:pPr>
            <a:r>
              <a:rPr lang="is-IS" dirty="0" smtClean="0"/>
              <a:t>	Við tilkynnum til barnaverndar þegar við teljum okkur hafa ástæðu til að ætla að barn búi við óviðunandi aðstæður.</a:t>
            </a:r>
          </a:p>
          <a:p>
            <a:pPr>
              <a:buNone/>
            </a:pPr>
            <a:endParaRPr lang="is-IS" dirty="0" smtClean="0"/>
          </a:p>
          <a:p>
            <a:pPr>
              <a:buNone/>
            </a:pPr>
            <a:r>
              <a:rPr lang="is-IS" dirty="0" smtClean="0"/>
              <a:t>	Við leggjum áherslu á að ofbeldisheimili getur ekki boðið upp á viðunandi aðstæður fyrir börn, burtséð frá því hvort barn verður sjálft fyrir ofbeldi.</a:t>
            </a:r>
          </a:p>
          <a:p>
            <a:pPr>
              <a:buNone/>
            </a:pPr>
            <a:endParaRPr lang="is-IS" dirty="0" smtClean="0"/>
          </a:p>
          <a:p>
            <a:pPr>
              <a:buNone/>
            </a:pPr>
            <a:r>
              <a:rPr lang="is-IS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>
            <a:normAutofit/>
          </a:bodyPr>
          <a:lstStyle/>
          <a:p>
            <a:r>
              <a:rPr lang="is-IS" sz="3200" dirty="0" smtClean="0">
                <a:solidFill>
                  <a:srgbClr val="FF0000"/>
                </a:solidFill>
              </a:rPr>
              <a:t>Tilkynningaskylda skv. IV. kafla barnaverndarlaga</a:t>
            </a:r>
            <a:endParaRPr lang="is-I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 fontScale="85000" lnSpcReduction="20000"/>
          </a:bodyPr>
          <a:lstStyle/>
          <a:p>
            <a:pPr lvl="1">
              <a:buFont typeface="Arial" charset="0"/>
              <a:buChar char="•"/>
            </a:pPr>
            <a:r>
              <a:rPr lang="is-IS" sz="2600" dirty="0" smtClean="0"/>
              <a:t>Á alltaf að tilkynna þegar kona fer með börnin heim aftur í ofbeldissambúð?</a:t>
            </a:r>
          </a:p>
          <a:p>
            <a:pPr lvl="1">
              <a:buFont typeface="Arial" charset="0"/>
              <a:buChar char="•"/>
            </a:pPr>
            <a:r>
              <a:rPr lang="is-IS" sz="2600" dirty="0" smtClean="0"/>
              <a:t>Á að tilkynna vegna yfirvofandi óviðunandi aðstæðna?</a:t>
            </a:r>
          </a:p>
          <a:p>
            <a:pPr lvl="1">
              <a:buFont typeface="Arial" charset="0"/>
              <a:buChar char="•"/>
            </a:pPr>
            <a:r>
              <a:rPr lang="is-IS" sz="2600" dirty="0" smtClean="0"/>
              <a:t>Hvað með konur sem fara tímabundið til vina eða fjölskyldu og svo líklega aftur heim?</a:t>
            </a:r>
          </a:p>
          <a:p>
            <a:pPr lvl="1">
              <a:buFont typeface="Arial" charset="0"/>
              <a:buChar char="•"/>
            </a:pPr>
            <a:r>
              <a:rPr lang="is-IS" sz="2600" dirty="0" smtClean="0"/>
              <a:t>Á að tilkynna málefni allra barna sem hafa búið við ofbeldi og beðið skaða af?</a:t>
            </a:r>
          </a:p>
          <a:p>
            <a:pPr lvl="1">
              <a:buFont typeface="Arial" charset="0"/>
              <a:buChar char="•"/>
            </a:pPr>
            <a:r>
              <a:rPr lang="is-IS" sz="2600" dirty="0" smtClean="0"/>
              <a:t>Á að tilkynna vegna mæðra sem ekki sýna getu til að sinna börnunum á meðan á dvöl stendur?</a:t>
            </a:r>
          </a:p>
          <a:p>
            <a:pPr lvl="1">
              <a:buFont typeface="Arial" charset="0"/>
              <a:buChar char="•"/>
            </a:pPr>
            <a:r>
              <a:rPr lang="is-IS" sz="2600" dirty="0" smtClean="0"/>
              <a:t>Á að tilkynna vegna ófrískra kvenna í ofbeldissambúð</a:t>
            </a:r>
          </a:p>
          <a:p>
            <a:pPr lvl="1">
              <a:buFont typeface="Arial" charset="0"/>
              <a:buChar char="•"/>
            </a:pPr>
            <a:r>
              <a:rPr lang="is-IS" sz="2600" dirty="0" smtClean="0"/>
              <a:t>Á að tilkynna vegna mæðra sem koma í viðtöl og segja frá ofbeldi og jafnframt frá veru barna á heimilinu?</a:t>
            </a:r>
          </a:p>
          <a:p>
            <a:pPr lvl="1">
              <a:buFont typeface="Arial" charset="0"/>
              <a:buChar char="•"/>
            </a:pPr>
            <a:r>
              <a:rPr lang="is-IS" sz="2600" dirty="0" smtClean="0"/>
              <a:t>Hvað með tilkynningar vegna barna þar sem móðirin ætlar að skilja við ofbeldismann og fara fram á fulla forsjá yfir börnunum?</a:t>
            </a:r>
          </a:p>
          <a:p>
            <a:pPr lvl="1">
              <a:buFont typeface="Arial" charset="0"/>
              <a:buChar char="•"/>
            </a:pPr>
            <a:r>
              <a:rPr lang="is-IS" sz="2600" dirty="0" smtClean="0"/>
              <a:t>Getum við notið nafnleyndar gagnvart ofbeldismanni sbr. 19. gr. barnaverndarlaga þrátt fyrir að tilkynna skv. 17. gr.?</a:t>
            </a:r>
          </a:p>
          <a:p>
            <a:pPr lvl="1">
              <a:buFont typeface="Arial" charset="0"/>
              <a:buChar char="•"/>
            </a:pPr>
            <a:endParaRPr lang="is-IS" sz="2600" dirty="0" smtClean="0"/>
          </a:p>
          <a:p>
            <a:pPr lvl="1">
              <a:buFont typeface="Arial" charset="0"/>
              <a:buChar char="•"/>
            </a:pPr>
            <a:endParaRPr lang="is-I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>
                <a:solidFill>
                  <a:srgbClr val="FF0000"/>
                </a:solidFill>
              </a:rPr>
              <a:t>Vandamál nr. tvö</a:t>
            </a:r>
            <a:endParaRPr lang="is-I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s-IS" dirty="0" smtClean="0"/>
              <a:t> </a:t>
            </a:r>
          </a:p>
          <a:p>
            <a:pPr>
              <a:buNone/>
            </a:pPr>
            <a:r>
              <a:rPr lang="is-IS" dirty="0" smtClean="0"/>
              <a:t>	Mismunandi skilningur á óviðunandi aðstæðum og á rótum vandans.</a:t>
            </a:r>
          </a:p>
          <a:p>
            <a:pPr>
              <a:buNone/>
            </a:pPr>
            <a:endParaRPr lang="is-IS" dirty="0" smtClean="0"/>
          </a:p>
          <a:p>
            <a:pPr>
              <a:buNone/>
            </a:pPr>
            <a:r>
              <a:rPr lang="is-IS" dirty="0" smtClean="0"/>
              <a:t>	</a:t>
            </a:r>
            <a:endParaRPr lang="is-I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 dirty="0" smtClean="0"/>
          </a:p>
          <a:p>
            <a:r>
              <a:rPr lang="is-IS" dirty="0" smtClean="0"/>
              <a:t>Kvennaathvarfið og hlutverk þess</a:t>
            </a:r>
          </a:p>
          <a:p>
            <a:r>
              <a:rPr lang="is-IS" dirty="0" smtClean="0"/>
              <a:t>Börnin í athvarfinu </a:t>
            </a:r>
          </a:p>
          <a:p>
            <a:r>
              <a:rPr lang="is-IS" dirty="0" smtClean="0"/>
              <a:t>Samstarf Kvennaathvarfs  við barnaverndaryfirvöld</a:t>
            </a:r>
            <a:endParaRPr lang="is-IS" dirty="0"/>
          </a:p>
        </p:txBody>
      </p:sp>
      <p:pic>
        <p:nvPicPr>
          <p:cNvPr id="4" name="Picture 2" descr="C:\Users\sigthrudur\Pictures\Kvennaathvarf\athvarf 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819400"/>
            <a:ext cx="2230636" cy="2974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3074" name="Picture 2" descr="C:\Users\sigthrudur\Pictures\Kvennaathvarf\athvarf 0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>
                <a:solidFill>
                  <a:srgbClr val="FF0000"/>
                </a:solidFill>
              </a:rPr>
              <a:t>Kvennaathvarfið</a:t>
            </a:r>
            <a:endParaRPr lang="is-I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s-IS" dirty="0" smtClean="0"/>
              <a:t>	</a:t>
            </a:r>
            <a:r>
              <a:rPr lang="is-IS" sz="2800" dirty="0" smtClean="0"/>
              <a:t>Er athvarf fyrir konur og börn þeirra sem ekki geta búið heima hjá sér vegna ofbeldis</a:t>
            </a:r>
          </a:p>
          <a:p>
            <a:pPr>
              <a:buNone/>
            </a:pPr>
            <a:r>
              <a:rPr lang="is-IS" dirty="0" smtClean="0"/>
              <a:t>	</a:t>
            </a:r>
            <a:r>
              <a:rPr lang="is-IS" sz="2800" dirty="0" smtClean="0"/>
              <a:t>Sinnir ráðgjöf og stuðningi við konur sem búa eða hafa búið við ofbeldi.</a:t>
            </a:r>
          </a:p>
          <a:p>
            <a:pPr>
              <a:buNone/>
            </a:pPr>
            <a:r>
              <a:rPr lang="is-IS" sz="2800" dirty="0" smtClean="0"/>
              <a:t>	Býður upp á sjálfshjálparhópa, símaráðgjöf og ráðgjöf í tölvupósti</a:t>
            </a:r>
          </a:p>
          <a:p>
            <a:pPr>
              <a:buNone/>
            </a:pPr>
            <a:endParaRPr lang="is-IS" sz="2800" dirty="0" smtClean="0"/>
          </a:p>
          <a:p>
            <a:pPr>
              <a:buNone/>
            </a:pPr>
            <a:r>
              <a:rPr lang="is-IS" sz="2800" dirty="0" smtClean="0"/>
              <a:t>	Árið 2008 komu 130 konur og 76 börn til dvalar og 211 konur í viðtöl án þess að koma til dvalar.</a:t>
            </a:r>
            <a:endParaRPr lang="is-I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>
                <a:solidFill>
                  <a:srgbClr val="FF0000"/>
                </a:solidFill>
              </a:rPr>
              <a:t>Kvennaathvarfið býður upp á </a:t>
            </a:r>
            <a:endParaRPr lang="is-I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sz="2800" dirty="0" smtClean="0"/>
              <a:t>Húsaskjól fyrir konur sem flýja ofbeldi á heimilum</a:t>
            </a:r>
          </a:p>
          <a:p>
            <a:r>
              <a:rPr lang="is-IS" sz="2800" dirty="0" smtClean="0"/>
              <a:t>Nafnleynd, trúnað og öryggi</a:t>
            </a:r>
          </a:p>
          <a:p>
            <a:r>
              <a:rPr lang="is-IS" sz="2800" dirty="0" smtClean="0"/>
              <a:t>Stuðning til sjálfshjálpar</a:t>
            </a:r>
          </a:p>
          <a:p>
            <a:r>
              <a:rPr lang="is-IS" sz="2800" dirty="0" smtClean="0"/>
              <a:t>Stuðning og ráðgjöf</a:t>
            </a:r>
          </a:p>
          <a:p>
            <a:r>
              <a:rPr lang="is-IS" sz="2800" dirty="0" smtClean="0"/>
              <a:t>Aðstoð vegna praktískra mála</a:t>
            </a:r>
          </a:p>
          <a:p>
            <a:r>
              <a:rPr lang="is-IS" sz="2800" dirty="0" smtClean="0"/>
              <a:t>Samskipti við konur með svipaða reynslu</a:t>
            </a:r>
          </a:p>
          <a:p>
            <a:r>
              <a:rPr lang="is-IS" sz="2800" dirty="0" smtClean="0"/>
              <a:t>Stuðning við börn sem koma með mæðrum sínum</a:t>
            </a:r>
          </a:p>
          <a:p>
            <a:pPr>
              <a:buNone/>
            </a:pPr>
            <a:endParaRPr lang="is-I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>
                <a:solidFill>
                  <a:srgbClr val="FF0000"/>
                </a:solidFill>
              </a:rPr>
              <a:t>Konurnar í athvarfinu 2008</a:t>
            </a:r>
            <a:endParaRPr lang="is-I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sz="2400" dirty="0" smtClean="0">
                <a:latin typeface="Calibri" pitchFamily="34" charset="0"/>
              </a:rPr>
              <a:t>Konur </a:t>
            </a:r>
            <a:r>
              <a:rPr lang="is-IS" sz="2400" dirty="0" smtClean="0">
                <a:latin typeface="Calibri" pitchFamily="34" charset="0"/>
              </a:rPr>
              <a:t>af erlendum uppruna voru 49% dvalarkvenna árið 2008 en einungis 18% þeirra sem komu í viðtöl</a:t>
            </a:r>
          </a:p>
          <a:p>
            <a:endParaRPr lang="is-IS" sz="2400" dirty="0" smtClean="0">
              <a:latin typeface="Calibri" pitchFamily="34" charset="0"/>
            </a:endParaRPr>
          </a:p>
          <a:p>
            <a:r>
              <a:rPr lang="is-IS" sz="2400" dirty="0" smtClean="0">
                <a:latin typeface="Calibri" pitchFamily="34" charset="0"/>
              </a:rPr>
              <a:t>34% fóru heim í óbreyttar aðstæður, 12% heim í breyttar aðstæður, 13% í nýtt húsnæði, 16% til vina eða fjölskyldu.</a:t>
            </a:r>
          </a:p>
          <a:p>
            <a:endParaRPr lang="is-IS" sz="2400" dirty="0" smtClean="0">
              <a:latin typeface="Calibri" pitchFamily="34" charset="0"/>
            </a:endParaRPr>
          </a:p>
          <a:p>
            <a:r>
              <a:rPr lang="is-IS" sz="2400" dirty="0" smtClean="0">
                <a:latin typeface="Calibri" pitchFamily="34" charset="0"/>
              </a:rPr>
              <a:t>24% voru með áverka við komu</a:t>
            </a:r>
          </a:p>
          <a:p>
            <a:endParaRPr lang="is-IS" sz="2400" dirty="0" smtClean="0">
              <a:latin typeface="Calibri" pitchFamily="34" charset="0"/>
            </a:endParaRPr>
          </a:p>
          <a:p>
            <a:r>
              <a:rPr lang="is-IS" sz="2400" dirty="0" smtClean="0">
                <a:latin typeface="Calibri" pitchFamily="34" charset="0"/>
              </a:rPr>
              <a:t>20% höfðu kært ofbeldið til lögreglu</a:t>
            </a:r>
          </a:p>
          <a:p>
            <a:pPr>
              <a:buNone/>
            </a:pPr>
            <a:endParaRPr lang="en-US" dirty="0" smtClean="0">
              <a:latin typeface="Calibri" pitchFamily="34" charset="0"/>
            </a:endParaRPr>
          </a:p>
          <a:p>
            <a:endParaRPr lang="is-I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</p:nvPr>
        </p:nvGraphicFramePr>
        <p:xfrm>
          <a:off x="3810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>
                <a:solidFill>
                  <a:srgbClr val="FF0000"/>
                </a:solidFill>
              </a:rPr>
              <a:t>Börn í Kvennaathvarfinu</a:t>
            </a:r>
            <a:endParaRPr lang="is-I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 sz="2800" dirty="0" smtClean="0"/>
          </a:p>
          <a:p>
            <a:r>
              <a:rPr lang="is-IS" sz="2800" dirty="0" smtClean="0"/>
              <a:t>eru á ábyrgð mæðra sinna </a:t>
            </a:r>
          </a:p>
          <a:p>
            <a:r>
              <a:rPr lang="is-IS" sz="2800" dirty="0" smtClean="0"/>
              <a:t>stunda skólann sinn ef kostur er á</a:t>
            </a:r>
          </a:p>
          <a:p>
            <a:r>
              <a:rPr lang="is-IS" sz="2800" dirty="0" smtClean="0"/>
              <a:t>sýna oft minni vanlíðan samfara betri líðan mæðra</a:t>
            </a:r>
          </a:p>
          <a:p>
            <a:r>
              <a:rPr lang="is-IS" sz="2800" dirty="0" smtClean="0"/>
              <a:t>ræða við starfskonur eftir þörfum</a:t>
            </a:r>
          </a:p>
          <a:p>
            <a:r>
              <a:rPr lang="is-IS" sz="2800" dirty="0" smtClean="0"/>
              <a:t>eiga góðar stundir með sjálfboðaliðum</a:t>
            </a:r>
          </a:p>
          <a:p>
            <a:pPr>
              <a:buNone/>
            </a:pPr>
            <a:endParaRPr lang="is-I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>
                <a:solidFill>
                  <a:srgbClr val="FF0000"/>
                </a:solidFill>
              </a:rPr>
              <a:t>Börnin í Kvennaathvarfinu</a:t>
            </a:r>
            <a:endParaRPr lang="is-I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is-IS" dirty="0" smtClean="0"/>
              <a:t>	Eru hlýðin og óhlýðin, kurteis og ókurteis, frek, skemmtileg, dreifa dótinu sínu út um allt, mylja kex niður á gólfin og hella niður mjólk sem lekur svo á milli hæða, detta stundum niður stiga, stilla barnatímann á hæsta, hlægja og gráta, sitja lengi í baði, heilla starfskonur upp úr skónum, læðast með veggjum, vilja borða </a:t>
            </a:r>
            <a:r>
              <a:rPr lang="is-IS" dirty="0" err="1" smtClean="0"/>
              <a:t>kókópöffs</a:t>
            </a:r>
            <a:r>
              <a:rPr lang="is-IS" dirty="0" smtClean="0"/>
              <a:t> í öll mál, eru hætt að borða sykur, teikna á húsgögnin og finnst gaman að fara í Húsdýragarðinn.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" name="Picture 2" descr="C:\Documents and Settings\sigthrudur\My Documents\My Pictures\júní 2007\júní 2007 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3200400" cy="2400300"/>
          </a:xfrm>
          <a:prstGeom prst="rect">
            <a:avLst/>
          </a:prstGeom>
          <a:noFill/>
        </p:spPr>
      </p:pic>
      <p:pic>
        <p:nvPicPr>
          <p:cNvPr id="5" name="Picture 5" descr="C:\Documents and Settings\sigthrudur\My Documents\My Pictures\nóv 2007\nóv 2007 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276600" cy="2457450"/>
          </a:xfrm>
          <a:prstGeom prst="rect">
            <a:avLst/>
          </a:prstGeom>
          <a:noFill/>
        </p:spPr>
      </p:pic>
      <p:pic>
        <p:nvPicPr>
          <p:cNvPr id="6" name="Picture 6" descr="C:\Documents and Settings\sigthrudur\My Documents\My Pictures\Maí 2007\IMG_12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0"/>
            <a:ext cx="3352800" cy="2514600"/>
          </a:xfrm>
          <a:prstGeom prst="rect">
            <a:avLst/>
          </a:prstGeom>
          <a:noFill/>
        </p:spPr>
      </p:pic>
      <p:pic>
        <p:nvPicPr>
          <p:cNvPr id="7" name="Picture 7" descr="C:\Documents and Settings\sigthrudur\My Documents\My Pictures\Maí 2007\IMG_12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2209800"/>
            <a:ext cx="3581400" cy="2914650"/>
          </a:xfrm>
          <a:prstGeom prst="rect">
            <a:avLst/>
          </a:prstGeom>
          <a:noFill/>
        </p:spPr>
      </p:pic>
      <p:pic>
        <p:nvPicPr>
          <p:cNvPr id="8" name="Picture 8" descr="C:\Documents and Settings\sigthrudur\My Documents\My Pictures\Maí 2007\IMG_14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0"/>
            <a:ext cx="2895600" cy="3810000"/>
          </a:xfrm>
          <a:prstGeom prst="rect">
            <a:avLst/>
          </a:prstGeom>
          <a:noFill/>
        </p:spPr>
      </p:pic>
      <p:pic>
        <p:nvPicPr>
          <p:cNvPr id="9" name="Picture 4" descr="C:\Documents and Settings\sigthrudur\My Documents\My Pictures\júní 2007\júní 2007 05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343400"/>
            <a:ext cx="3352800" cy="2514600"/>
          </a:xfrm>
          <a:prstGeom prst="rect">
            <a:avLst/>
          </a:prstGeom>
          <a:noFill/>
        </p:spPr>
      </p:pic>
      <p:pic>
        <p:nvPicPr>
          <p:cNvPr id="10" name="Picture 10" descr="C:\Documents and Settings\sigthrudur\My Documents\My Pictures\Maí 2007\IMG_128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0400" y="4400550"/>
            <a:ext cx="3352800" cy="2457450"/>
          </a:xfrm>
          <a:prstGeom prst="rect">
            <a:avLst/>
          </a:prstGeom>
          <a:noFill/>
        </p:spPr>
      </p:pic>
      <p:pic>
        <p:nvPicPr>
          <p:cNvPr id="11" name="Picture 9" descr="C:\Documents and Settings\sigthrudur\My Documents\My Pictures\Maí 2007\IMG_1369.JPG"/>
          <p:cNvPicPr>
            <a:picLocks noGrp="1" noChangeAspect="1" noChangeArrowheads="1"/>
          </p:cNvPicPr>
          <p:nvPr>
            <p:ph idx="1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14209" y="3733800"/>
            <a:ext cx="2829791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472</Words>
  <Application>Microsoft Office PowerPoint</Application>
  <PresentationFormat>On-screen Show (4:3)</PresentationFormat>
  <Paragraphs>115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Börn og ofbeldi í nánum samböndum</vt:lpstr>
      <vt:lpstr>Slide 2</vt:lpstr>
      <vt:lpstr>Kvennaathvarfið</vt:lpstr>
      <vt:lpstr>Kvennaathvarfið býður upp á </vt:lpstr>
      <vt:lpstr>Konurnar í athvarfinu 2008</vt:lpstr>
      <vt:lpstr>Slide 6</vt:lpstr>
      <vt:lpstr>Börn í Kvennaathvarfinu</vt:lpstr>
      <vt:lpstr>Börnin í Kvennaathvarfinu</vt:lpstr>
      <vt:lpstr>Slide 9</vt:lpstr>
      <vt:lpstr>Slide 10</vt:lpstr>
      <vt:lpstr>Hvað vita börnin?</vt:lpstr>
      <vt:lpstr>Þau sem ekkert vita….</vt:lpstr>
      <vt:lpstr>Börn á ofbeldisheimilum</vt:lpstr>
      <vt:lpstr>Ráð frá börnum sem beitt hafa verið ofbeldi</vt:lpstr>
      <vt:lpstr>Barnaverndarlög</vt:lpstr>
      <vt:lpstr>Vandamál nr. eitt</vt:lpstr>
      <vt:lpstr>Tilkynningaskylda  skv. IV. kafla barnaverndarlaga</vt:lpstr>
      <vt:lpstr>Tilkynningaskylda skv. IV. kafla barnaverndarlaga</vt:lpstr>
      <vt:lpstr>Vandamál nr. tvö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Sigþrúður Guðmundsdóttir</dc:creator>
  <cp:lastModifiedBy>salur</cp:lastModifiedBy>
  <cp:revision>7</cp:revision>
  <dcterms:created xsi:type="dcterms:W3CDTF">2006-08-16T00:00:00Z</dcterms:created>
  <dcterms:modified xsi:type="dcterms:W3CDTF">2009-03-30T13:37:08Z</dcterms:modified>
</cp:coreProperties>
</file>